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consolata"/>
      <p:regular r:id="rId17"/>
    </p:embeddedFont>
    <p:embeddedFont>
      <p:font typeface="Inconsolata"/>
      <p:regular r:id="rId18"/>
    </p:embeddedFont>
    <p:embeddedFont>
      <p:font typeface="Fira Sans"/>
      <p:regular r:id="rId19"/>
    </p:embeddedFont>
    <p:embeddedFont>
      <p:font typeface="Fira Sans"/>
      <p:regular r:id="rId20"/>
    </p:embeddedFont>
    <p:embeddedFont>
      <p:font typeface="Fira Sans"/>
      <p:regular r:id="rId21"/>
    </p:embeddedFont>
    <p:embeddedFont>
      <p:font typeface="Fira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96095"/>
            <a:ext cx="7556421" cy="1956435"/>
          </a:xfrm>
          <a:prstGeom prst="rect">
            <a:avLst/>
          </a:prstGeom>
          <a:noFill/>
          <a:ln/>
        </p:spPr>
        <p:txBody>
          <a:bodyPr wrap="square" lIns="0" tIns="0" rIns="0" bIns="0" rtlCol="0" anchor="t"/>
          <a:lstStyle/>
          <a:p>
            <a:pPr indent="0" marL="0">
              <a:lnSpc>
                <a:spcPts val="7700"/>
              </a:lnSpc>
              <a:buNone/>
            </a:pPr>
            <a:r>
              <a:rPr lang="en-US" sz="6150" b="1" dirty="0">
                <a:solidFill>
                  <a:srgbClr val="F94CAF"/>
                </a:solidFill>
                <a:latin typeface="Inconsolata" pitchFamily="34" charset="0"/>
                <a:ea typeface="Inconsolata" pitchFamily="34" charset="-122"/>
                <a:cs typeface="Inconsolata" pitchFamily="34" charset="-120"/>
              </a:rPr>
              <a:t>Introduction to Cryptography</a:t>
            </a:r>
            <a:endParaRPr lang="en-US" sz="6150" dirty="0"/>
          </a:p>
        </p:txBody>
      </p:sp>
      <p:sp>
        <p:nvSpPr>
          <p:cNvPr id="4" name="Text 1"/>
          <p:cNvSpPr/>
          <p:nvPr/>
        </p:nvSpPr>
        <p:spPr>
          <a:xfrm>
            <a:off x="793790" y="4392692"/>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Cryptography is a fascinating field that involves securing sensitive information. It utilizes complex mathematical algorithms to encrypt and decrypt data, making it unreadable to unauthorized parties.</a:t>
            </a:r>
            <a:endParaRPr lang="en-US" sz="1750" dirty="0"/>
          </a:p>
        </p:txBody>
      </p:sp>
      <p:sp>
        <p:nvSpPr>
          <p:cNvPr id="5" name="Shape 2"/>
          <p:cNvSpPr/>
          <p:nvPr/>
        </p:nvSpPr>
        <p:spPr>
          <a:xfrm>
            <a:off x="793790" y="5753457"/>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761077"/>
            <a:ext cx="347663" cy="347663"/>
          </a:xfrm>
          <a:prstGeom prst="rect">
            <a:avLst/>
          </a:prstGeom>
        </p:spPr>
      </p:pic>
      <p:sp>
        <p:nvSpPr>
          <p:cNvPr id="7" name="Text 3"/>
          <p:cNvSpPr/>
          <p:nvPr/>
        </p:nvSpPr>
        <p:spPr>
          <a:xfrm>
            <a:off x="1270040" y="5736550"/>
            <a:ext cx="2565440" cy="396835"/>
          </a:xfrm>
          <a:prstGeom prst="rect">
            <a:avLst/>
          </a:prstGeom>
          <a:noFill/>
          <a:ln/>
        </p:spPr>
        <p:txBody>
          <a:bodyPr wrap="none" lIns="0" tIns="0" rIns="0" bIns="0" rtlCol="0" anchor="t"/>
          <a:lstStyle/>
          <a:p>
            <a:pPr algn="l" indent="0" marL="0">
              <a:lnSpc>
                <a:spcPts val="3100"/>
              </a:lnSpc>
              <a:buNone/>
            </a:pPr>
            <a:r>
              <a:rPr lang="en-US" sz="2200" b="1" dirty="0">
                <a:solidFill>
                  <a:srgbClr val="DAD1E6"/>
                </a:solidFill>
                <a:latin typeface="Fira Sans" pitchFamily="34" charset="0"/>
                <a:ea typeface="Fira Sans" pitchFamily="34" charset="-122"/>
                <a:cs typeface="Fira Sans" pitchFamily="34" charset="-120"/>
              </a:rPr>
              <a:t>by Palyam Abhishek</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pitchFamily="34" charset="0"/>
                <a:ea typeface="Inconsolata" pitchFamily="34" charset="-122"/>
                <a:cs typeface="Inconsolata" pitchFamily="34" charset="-120"/>
              </a:rPr>
              <a:t>Conclusion</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Cryptography is a vital component of our digital world, ensuring the security and privacy of information. From protecting financial transactions to safeguarding sensitive data, cryptography plays a crucial role in securing our digital lives.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6020" y="606504"/>
            <a:ext cx="6320314" cy="687110"/>
          </a:xfrm>
          <a:prstGeom prst="rect">
            <a:avLst/>
          </a:prstGeom>
          <a:noFill/>
          <a:ln/>
        </p:spPr>
        <p:txBody>
          <a:bodyPr wrap="none" lIns="0" tIns="0" rIns="0" bIns="0" rtlCol="0" anchor="t"/>
          <a:lstStyle/>
          <a:p>
            <a:pPr indent="0" marL="0">
              <a:lnSpc>
                <a:spcPts val="5400"/>
              </a:lnSpc>
              <a:buNone/>
            </a:pPr>
            <a:r>
              <a:rPr lang="en-US" sz="4300" b="1" dirty="0">
                <a:solidFill>
                  <a:srgbClr val="F94CAF"/>
                </a:solidFill>
                <a:latin typeface="Inconsolata" pitchFamily="34" charset="0"/>
                <a:ea typeface="Inconsolata" pitchFamily="34" charset="-122"/>
                <a:cs typeface="Inconsolata" pitchFamily="34" charset="-120"/>
              </a:rPr>
              <a:t>History of Cryptography</a:t>
            </a:r>
            <a:endParaRPr lang="en-US" sz="4300" dirty="0"/>
          </a:p>
        </p:txBody>
      </p:sp>
      <p:sp>
        <p:nvSpPr>
          <p:cNvPr id="4" name="Shape 1"/>
          <p:cNvSpPr/>
          <p:nvPr/>
        </p:nvSpPr>
        <p:spPr>
          <a:xfrm>
            <a:off x="6570583" y="1623417"/>
            <a:ext cx="30480" cy="5999559"/>
          </a:xfrm>
          <a:prstGeom prst="roundRect">
            <a:avLst>
              <a:gd name="adj" fmla="val 108221"/>
            </a:avLst>
          </a:prstGeom>
          <a:solidFill>
            <a:srgbClr val="5C4E69"/>
          </a:solidFill>
          <a:ln/>
        </p:spPr>
      </p:sp>
      <p:sp>
        <p:nvSpPr>
          <p:cNvPr id="5" name="Shape 2"/>
          <p:cNvSpPr/>
          <p:nvPr/>
        </p:nvSpPr>
        <p:spPr>
          <a:xfrm>
            <a:off x="6802695" y="2102763"/>
            <a:ext cx="769620" cy="30480"/>
          </a:xfrm>
          <a:prstGeom prst="roundRect">
            <a:avLst>
              <a:gd name="adj" fmla="val 108221"/>
            </a:avLst>
          </a:prstGeom>
          <a:solidFill>
            <a:srgbClr val="5C4E69"/>
          </a:solidFill>
          <a:ln/>
        </p:spPr>
      </p:sp>
      <p:sp>
        <p:nvSpPr>
          <p:cNvPr id="6" name="Shape 3"/>
          <p:cNvSpPr/>
          <p:nvPr/>
        </p:nvSpPr>
        <p:spPr>
          <a:xfrm>
            <a:off x="6338471" y="1870710"/>
            <a:ext cx="494705" cy="494705"/>
          </a:xfrm>
          <a:prstGeom prst="roundRect">
            <a:avLst>
              <a:gd name="adj" fmla="val 6668"/>
            </a:avLst>
          </a:prstGeom>
          <a:solidFill>
            <a:srgbClr val="433550"/>
          </a:solidFill>
          <a:ln/>
        </p:spPr>
      </p:sp>
      <p:sp>
        <p:nvSpPr>
          <p:cNvPr id="7" name="Text 4"/>
          <p:cNvSpPr/>
          <p:nvPr/>
        </p:nvSpPr>
        <p:spPr>
          <a:xfrm>
            <a:off x="6503372" y="1953101"/>
            <a:ext cx="164902" cy="329803"/>
          </a:xfrm>
          <a:prstGeom prst="rect">
            <a:avLst/>
          </a:prstGeom>
          <a:noFill/>
          <a:ln/>
        </p:spPr>
        <p:txBody>
          <a:bodyPr wrap="none" lIns="0" tIns="0" rIns="0" bIns="0" rtlCol="0" anchor="t"/>
          <a:lstStyle/>
          <a:p>
            <a:pPr algn="ctr" indent="0" marL="0">
              <a:lnSpc>
                <a:spcPts val="2550"/>
              </a:lnSpc>
              <a:buNone/>
            </a:pPr>
            <a:r>
              <a:rPr lang="en-US" sz="2550" b="1" dirty="0">
                <a:solidFill>
                  <a:srgbClr val="DAD1E6"/>
                </a:solidFill>
                <a:latin typeface="Inconsolata" pitchFamily="34" charset="0"/>
                <a:ea typeface="Inconsolata" pitchFamily="34" charset="-122"/>
                <a:cs typeface="Inconsolata" pitchFamily="34" charset="-120"/>
              </a:rPr>
              <a:t>1</a:t>
            </a:r>
            <a:endParaRPr lang="en-US" sz="2550" dirty="0"/>
          </a:p>
        </p:txBody>
      </p:sp>
      <p:sp>
        <p:nvSpPr>
          <p:cNvPr id="8" name="Text 5"/>
          <p:cNvSpPr/>
          <p:nvPr/>
        </p:nvSpPr>
        <p:spPr>
          <a:xfrm>
            <a:off x="7795260" y="1843207"/>
            <a:ext cx="2748796" cy="343614"/>
          </a:xfrm>
          <a:prstGeom prst="rect">
            <a:avLst/>
          </a:prstGeom>
          <a:noFill/>
          <a:ln/>
        </p:spPr>
        <p:txBody>
          <a:bodyPr wrap="none" lIns="0" tIns="0" rIns="0" bIns="0" rtlCol="0" anchor="t"/>
          <a:lstStyle/>
          <a:p>
            <a:pPr algn="l" indent="0" marL="0">
              <a:lnSpc>
                <a:spcPts val="2700"/>
              </a:lnSpc>
              <a:buNone/>
            </a:pPr>
            <a:r>
              <a:rPr lang="en-US" sz="2150" b="1" dirty="0">
                <a:solidFill>
                  <a:srgbClr val="DAD1E6"/>
                </a:solidFill>
                <a:latin typeface="Inconsolata" pitchFamily="34" charset="0"/>
                <a:ea typeface="Inconsolata" pitchFamily="34" charset="-122"/>
                <a:cs typeface="Inconsolata" pitchFamily="34" charset="-120"/>
              </a:rPr>
              <a:t>Ancient Times</a:t>
            </a:r>
            <a:endParaRPr lang="en-US" sz="2150" dirty="0"/>
          </a:p>
        </p:txBody>
      </p:sp>
      <p:sp>
        <p:nvSpPr>
          <p:cNvPr id="9" name="Text 6"/>
          <p:cNvSpPr/>
          <p:nvPr/>
        </p:nvSpPr>
        <p:spPr>
          <a:xfrm>
            <a:off x="7795260" y="2318742"/>
            <a:ext cx="6065520" cy="703659"/>
          </a:xfrm>
          <a:prstGeom prst="rect">
            <a:avLst/>
          </a:prstGeom>
          <a:noFill/>
          <a:ln/>
        </p:spPr>
        <p:txBody>
          <a:bodyPr wrap="square" lIns="0" tIns="0" rIns="0" bIns="0" rtlCol="0" anchor="t"/>
          <a:lstStyle/>
          <a:p>
            <a:pPr algn="l" indent="0" marL="0">
              <a:lnSpc>
                <a:spcPts val="2750"/>
              </a:lnSpc>
              <a:buNone/>
            </a:pPr>
            <a:r>
              <a:rPr lang="en-US" sz="1700" dirty="0">
                <a:solidFill>
                  <a:srgbClr val="DAD1E6"/>
                </a:solidFill>
                <a:latin typeface="Fira Sans" pitchFamily="34" charset="0"/>
                <a:ea typeface="Fira Sans" pitchFamily="34" charset="-122"/>
                <a:cs typeface="Fira Sans" pitchFamily="34" charset="-120"/>
              </a:rPr>
              <a:t>Early civilizations used simple methods like substitution and transposition to protect messages.</a:t>
            </a:r>
            <a:endParaRPr lang="en-US" sz="1700" dirty="0"/>
          </a:p>
        </p:txBody>
      </p:sp>
      <p:sp>
        <p:nvSpPr>
          <p:cNvPr id="10" name="Shape 7"/>
          <p:cNvSpPr/>
          <p:nvPr/>
        </p:nvSpPr>
        <p:spPr>
          <a:xfrm>
            <a:off x="6802695" y="3941326"/>
            <a:ext cx="769620" cy="30480"/>
          </a:xfrm>
          <a:prstGeom prst="roundRect">
            <a:avLst>
              <a:gd name="adj" fmla="val 108221"/>
            </a:avLst>
          </a:prstGeom>
          <a:solidFill>
            <a:srgbClr val="5C4E69"/>
          </a:solidFill>
          <a:ln/>
        </p:spPr>
      </p:sp>
      <p:sp>
        <p:nvSpPr>
          <p:cNvPr id="11" name="Shape 8"/>
          <p:cNvSpPr/>
          <p:nvPr/>
        </p:nvSpPr>
        <p:spPr>
          <a:xfrm>
            <a:off x="6338471" y="3709273"/>
            <a:ext cx="494705" cy="494705"/>
          </a:xfrm>
          <a:prstGeom prst="roundRect">
            <a:avLst>
              <a:gd name="adj" fmla="val 6668"/>
            </a:avLst>
          </a:prstGeom>
          <a:solidFill>
            <a:srgbClr val="433550"/>
          </a:solidFill>
          <a:ln/>
        </p:spPr>
      </p:sp>
      <p:sp>
        <p:nvSpPr>
          <p:cNvPr id="12" name="Text 9"/>
          <p:cNvSpPr/>
          <p:nvPr/>
        </p:nvSpPr>
        <p:spPr>
          <a:xfrm>
            <a:off x="6503372" y="3791664"/>
            <a:ext cx="164902" cy="329803"/>
          </a:xfrm>
          <a:prstGeom prst="rect">
            <a:avLst/>
          </a:prstGeom>
          <a:noFill/>
          <a:ln/>
        </p:spPr>
        <p:txBody>
          <a:bodyPr wrap="none" lIns="0" tIns="0" rIns="0" bIns="0" rtlCol="0" anchor="t"/>
          <a:lstStyle/>
          <a:p>
            <a:pPr algn="ctr" indent="0" marL="0">
              <a:lnSpc>
                <a:spcPts val="2550"/>
              </a:lnSpc>
              <a:buNone/>
            </a:pPr>
            <a:r>
              <a:rPr lang="en-US" sz="2550" b="1" dirty="0">
                <a:solidFill>
                  <a:srgbClr val="DAD1E6"/>
                </a:solidFill>
                <a:latin typeface="Inconsolata" pitchFamily="34" charset="0"/>
                <a:ea typeface="Inconsolata" pitchFamily="34" charset="-122"/>
                <a:cs typeface="Inconsolata" pitchFamily="34" charset="-120"/>
              </a:rPr>
              <a:t>2</a:t>
            </a:r>
            <a:endParaRPr lang="en-US" sz="2550" dirty="0"/>
          </a:p>
        </p:txBody>
      </p:sp>
      <p:sp>
        <p:nvSpPr>
          <p:cNvPr id="13" name="Text 10"/>
          <p:cNvSpPr/>
          <p:nvPr/>
        </p:nvSpPr>
        <p:spPr>
          <a:xfrm>
            <a:off x="7795260" y="3681770"/>
            <a:ext cx="2748796" cy="343614"/>
          </a:xfrm>
          <a:prstGeom prst="rect">
            <a:avLst/>
          </a:prstGeom>
          <a:noFill/>
          <a:ln/>
        </p:spPr>
        <p:txBody>
          <a:bodyPr wrap="none" lIns="0" tIns="0" rIns="0" bIns="0" rtlCol="0" anchor="t"/>
          <a:lstStyle/>
          <a:p>
            <a:pPr algn="l" indent="0" marL="0">
              <a:lnSpc>
                <a:spcPts val="2700"/>
              </a:lnSpc>
              <a:buNone/>
            </a:pPr>
            <a:r>
              <a:rPr lang="en-US" sz="2150" b="1" dirty="0">
                <a:solidFill>
                  <a:srgbClr val="DAD1E6"/>
                </a:solidFill>
                <a:latin typeface="Inconsolata" pitchFamily="34" charset="0"/>
                <a:ea typeface="Inconsolata" pitchFamily="34" charset="-122"/>
                <a:cs typeface="Inconsolata" pitchFamily="34" charset="-120"/>
              </a:rPr>
              <a:t>Renaissance</a:t>
            </a:r>
            <a:endParaRPr lang="en-US" sz="2150" dirty="0"/>
          </a:p>
        </p:txBody>
      </p:sp>
      <p:sp>
        <p:nvSpPr>
          <p:cNvPr id="14" name="Text 11"/>
          <p:cNvSpPr/>
          <p:nvPr/>
        </p:nvSpPr>
        <p:spPr>
          <a:xfrm>
            <a:off x="7795260" y="4157305"/>
            <a:ext cx="6065520" cy="1055489"/>
          </a:xfrm>
          <a:prstGeom prst="rect">
            <a:avLst/>
          </a:prstGeom>
          <a:noFill/>
          <a:ln/>
        </p:spPr>
        <p:txBody>
          <a:bodyPr wrap="square" lIns="0" tIns="0" rIns="0" bIns="0" rtlCol="0" anchor="t"/>
          <a:lstStyle/>
          <a:p>
            <a:pPr algn="l" indent="0" marL="0">
              <a:lnSpc>
                <a:spcPts val="2750"/>
              </a:lnSpc>
              <a:buNone/>
            </a:pPr>
            <a:r>
              <a:rPr lang="en-US" sz="1700" dirty="0">
                <a:solidFill>
                  <a:srgbClr val="DAD1E6"/>
                </a:solidFill>
                <a:latin typeface="Fira Sans" pitchFamily="34" charset="0"/>
                <a:ea typeface="Fira Sans" pitchFamily="34" charset="-122"/>
                <a:cs typeface="Fira Sans" pitchFamily="34" charset="-120"/>
              </a:rPr>
              <a:t>The invention of the printing press led to advancements in cryptography, including the development of polyalphabetic ciphers.</a:t>
            </a:r>
            <a:endParaRPr lang="en-US" sz="1700" dirty="0"/>
          </a:p>
        </p:txBody>
      </p:sp>
      <p:sp>
        <p:nvSpPr>
          <p:cNvPr id="15" name="Shape 12"/>
          <p:cNvSpPr/>
          <p:nvPr/>
        </p:nvSpPr>
        <p:spPr>
          <a:xfrm>
            <a:off x="6802695" y="6131719"/>
            <a:ext cx="769620" cy="30480"/>
          </a:xfrm>
          <a:prstGeom prst="roundRect">
            <a:avLst>
              <a:gd name="adj" fmla="val 108221"/>
            </a:avLst>
          </a:prstGeom>
          <a:solidFill>
            <a:srgbClr val="5C4E69"/>
          </a:solidFill>
          <a:ln/>
        </p:spPr>
      </p:sp>
      <p:sp>
        <p:nvSpPr>
          <p:cNvPr id="16" name="Shape 13"/>
          <p:cNvSpPr/>
          <p:nvPr/>
        </p:nvSpPr>
        <p:spPr>
          <a:xfrm>
            <a:off x="6338471" y="5899666"/>
            <a:ext cx="494705" cy="494705"/>
          </a:xfrm>
          <a:prstGeom prst="roundRect">
            <a:avLst>
              <a:gd name="adj" fmla="val 6668"/>
            </a:avLst>
          </a:prstGeom>
          <a:solidFill>
            <a:srgbClr val="433550"/>
          </a:solidFill>
          <a:ln/>
        </p:spPr>
      </p:sp>
      <p:sp>
        <p:nvSpPr>
          <p:cNvPr id="17" name="Text 14"/>
          <p:cNvSpPr/>
          <p:nvPr/>
        </p:nvSpPr>
        <p:spPr>
          <a:xfrm>
            <a:off x="6503372" y="5982057"/>
            <a:ext cx="164902" cy="329803"/>
          </a:xfrm>
          <a:prstGeom prst="rect">
            <a:avLst/>
          </a:prstGeom>
          <a:noFill/>
          <a:ln/>
        </p:spPr>
        <p:txBody>
          <a:bodyPr wrap="none" lIns="0" tIns="0" rIns="0" bIns="0" rtlCol="0" anchor="t"/>
          <a:lstStyle/>
          <a:p>
            <a:pPr algn="ctr" indent="0" marL="0">
              <a:lnSpc>
                <a:spcPts val="2550"/>
              </a:lnSpc>
              <a:buNone/>
            </a:pPr>
            <a:r>
              <a:rPr lang="en-US" sz="2550" b="1" dirty="0">
                <a:solidFill>
                  <a:srgbClr val="DAD1E6"/>
                </a:solidFill>
                <a:latin typeface="Inconsolata" pitchFamily="34" charset="0"/>
                <a:ea typeface="Inconsolata" pitchFamily="34" charset="-122"/>
                <a:cs typeface="Inconsolata" pitchFamily="34" charset="-120"/>
              </a:rPr>
              <a:t>3</a:t>
            </a:r>
            <a:endParaRPr lang="en-US" sz="2550" dirty="0"/>
          </a:p>
        </p:txBody>
      </p:sp>
      <p:sp>
        <p:nvSpPr>
          <p:cNvPr id="18" name="Text 15"/>
          <p:cNvSpPr/>
          <p:nvPr/>
        </p:nvSpPr>
        <p:spPr>
          <a:xfrm>
            <a:off x="7795260" y="5872163"/>
            <a:ext cx="2748796" cy="343614"/>
          </a:xfrm>
          <a:prstGeom prst="rect">
            <a:avLst/>
          </a:prstGeom>
          <a:noFill/>
          <a:ln/>
        </p:spPr>
        <p:txBody>
          <a:bodyPr wrap="none" lIns="0" tIns="0" rIns="0" bIns="0" rtlCol="0" anchor="t"/>
          <a:lstStyle/>
          <a:p>
            <a:pPr algn="l" indent="0" marL="0">
              <a:lnSpc>
                <a:spcPts val="2700"/>
              </a:lnSpc>
              <a:buNone/>
            </a:pPr>
            <a:r>
              <a:rPr lang="en-US" sz="2150" b="1" dirty="0">
                <a:solidFill>
                  <a:srgbClr val="DAD1E6"/>
                </a:solidFill>
                <a:latin typeface="Inconsolata" pitchFamily="34" charset="0"/>
                <a:ea typeface="Inconsolata" pitchFamily="34" charset="-122"/>
                <a:cs typeface="Inconsolata" pitchFamily="34" charset="-120"/>
              </a:rPr>
              <a:t>Modern Era</a:t>
            </a:r>
            <a:endParaRPr lang="en-US" sz="2150" dirty="0"/>
          </a:p>
        </p:txBody>
      </p:sp>
      <p:sp>
        <p:nvSpPr>
          <p:cNvPr id="19" name="Text 16"/>
          <p:cNvSpPr/>
          <p:nvPr/>
        </p:nvSpPr>
        <p:spPr>
          <a:xfrm>
            <a:off x="7795260" y="6347698"/>
            <a:ext cx="6065520" cy="1055489"/>
          </a:xfrm>
          <a:prstGeom prst="rect">
            <a:avLst/>
          </a:prstGeom>
          <a:noFill/>
          <a:ln/>
        </p:spPr>
        <p:txBody>
          <a:bodyPr wrap="square" lIns="0" tIns="0" rIns="0" bIns="0" rtlCol="0" anchor="t"/>
          <a:lstStyle/>
          <a:p>
            <a:pPr algn="l" indent="0" marL="0">
              <a:lnSpc>
                <a:spcPts val="2750"/>
              </a:lnSpc>
              <a:buNone/>
            </a:pPr>
            <a:r>
              <a:rPr lang="en-US" sz="1700" dirty="0">
                <a:solidFill>
                  <a:srgbClr val="DAD1E6"/>
                </a:solidFill>
                <a:latin typeface="Fira Sans" pitchFamily="34" charset="0"/>
                <a:ea typeface="Fira Sans" pitchFamily="34" charset="-122"/>
                <a:cs typeface="Fira Sans" pitchFamily="34" charset="-120"/>
              </a:rPr>
              <a:t>The advent of computers and the internet propelled cryptography into the digital age, with the development of complex algorithms and public-key cryptography.</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7370683"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pitchFamily="34" charset="0"/>
                <a:ea typeface="Inconsolata" pitchFamily="34" charset="-122"/>
                <a:cs typeface="Inconsolata" pitchFamily="34" charset="-120"/>
              </a:rPr>
              <a:t>Symmetric-Key Cryptography</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pitchFamily="34" charset="0"/>
                <a:ea typeface="Inconsolata" pitchFamily="34" charset="-122"/>
                <a:cs typeface="Inconsolata" pitchFamily="34" charset="-120"/>
              </a:rPr>
              <a:t>Definition</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Symmetric-key cryptography utilizes a single secret key for both encryption and decryption. Both the sender and receiver need to know the same key to communicate securely.</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pitchFamily="34" charset="0"/>
                <a:ea typeface="Inconsolata" pitchFamily="34" charset="-122"/>
                <a:cs typeface="Inconsolata" pitchFamily="34" charset="-120"/>
              </a:rPr>
              <a:t>Examples</a:t>
            </a:r>
            <a:endParaRPr lang="en-US" sz="2200" dirty="0"/>
          </a:p>
        </p:txBody>
      </p:sp>
      <p:sp>
        <p:nvSpPr>
          <p:cNvPr id="6" name="Text 4"/>
          <p:cNvSpPr/>
          <p:nvPr/>
        </p:nvSpPr>
        <p:spPr>
          <a:xfrm>
            <a:off x="5332928"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Examples of widely used symmetric-key algorithms include AES (Advanced Encryption Standard) and DES (Data Encryption Standard).</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pitchFamily="34" charset="0"/>
                <a:ea typeface="Inconsolata" pitchFamily="34" charset="-122"/>
                <a:cs typeface="Inconsolata" pitchFamily="34" charset="-120"/>
              </a:rPr>
              <a:t>Advantages</a:t>
            </a:r>
            <a:endParaRPr lang="en-US" sz="2200" dirty="0"/>
          </a:p>
        </p:txBody>
      </p:sp>
      <p:sp>
        <p:nvSpPr>
          <p:cNvPr id="8" name="Text 6"/>
          <p:cNvSpPr/>
          <p:nvPr/>
        </p:nvSpPr>
        <p:spPr>
          <a:xfrm>
            <a:off x="9872067"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Symmetric-key cryptography is generally faster and more efficient than asymmetric-key cryptography, as it involves less computation.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3063" y="1165265"/>
            <a:ext cx="6683454" cy="618768"/>
          </a:xfrm>
          <a:prstGeom prst="rect">
            <a:avLst/>
          </a:prstGeom>
          <a:noFill/>
          <a:ln/>
        </p:spPr>
        <p:txBody>
          <a:bodyPr wrap="none" lIns="0" tIns="0" rIns="0" bIns="0" rtlCol="0" anchor="t"/>
          <a:lstStyle/>
          <a:p>
            <a:pPr indent="0" marL="0">
              <a:lnSpc>
                <a:spcPts val="4850"/>
              </a:lnSpc>
              <a:buNone/>
            </a:pPr>
            <a:r>
              <a:rPr lang="en-US" sz="3850" b="1" dirty="0">
                <a:solidFill>
                  <a:srgbClr val="F94CAF"/>
                </a:solidFill>
                <a:latin typeface="Inconsolata" pitchFamily="34" charset="0"/>
                <a:ea typeface="Inconsolata" pitchFamily="34" charset="-122"/>
                <a:cs typeface="Inconsolata" pitchFamily="34" charset="-120"/>
              </a:rPr>
              <a:t>Asymmetric-Key Cryptography</a:t>
            </a:r>
            <a:endParaRPr lang="en-US" sz="3850" dirty="0"/>
          </a:p>
        </p:txBody>
      </p:sp>
      <p:sp>
        <p:nvSpPr>
          <p:cNvPr id="4" name="Shape 1"/>
          <p:cNvSpPr/>
          <p:nvPr/>
        </p:nvSpPr>
        <p:spPr>
          <a:xfrm>
            <a:off x="693063" y="2303740"/>
            <a:ext cx="445532" cy="445532"/>
          </a:xfrm>
          <a:prstGeom prst="roundRect">
            <a:avLst>
              <a:gd name="adj" fmla="val 6667"/>
            </a:avLst>
          </a:prstGeom>
          <a:solidFill>
            <a:srgbClr val="433550"/>
          </a:solidFill>
          <a:ln/>
        </p:spPr>
      </p:sp>
      <p:sp>
        <p:nvSpPr>
          <p:cNvPr id="5" name="Text 2"/>
          <p:cNvSpPr/>
          <p:nvPr/>
        </p:nvSpPr>
        <p:spPr>
          <a:xfrm>
            <a:off x="841534" y="2377916"/>
            <a:ext cx="148590" cy="297061"/>
          </a:xfrm>
          <a:prstGeom prst="rect">
            <a:avLst/>
          </a:prstGeom>
          <a:noFill/>
          <a:ln/>
        </p:spPr>
        <p:txBody>
          <a:bodyPr wrap="none" lIns="0" tIns="0" rIns="0" bIns="0" rtlCol="0" anchor="t"/>
          <a:lstStyle/>
          <a:p>
            <a:pPr algn="ctr" indent="0" marL="0">
              <a:lnSpc>
                <a:spcPts val="2300"/>
              </a:lnSpc>
              <a:buNone/>
            </a:pPr>
            <a:r>
              <a:rPr lang="en-US" sz="2300" b="1" dirty="0">
                <a:solidFill>
                  <a:srgbClr val="DAD1E6"/>
                </a:solidFill>
                <a:latin typeface="Inconsolata" pitchFamily="34" charset="0"/>
                <a:ea typeface="Inconsolata" pitchFamily="34" charset="-122"/>
                <a:cs typeface="Inconsolata" pitchFamily="34" charset="-120"/>
              </a:rPr>
              <a:t>1</a:t>
            </a:r>
            <a:endParaRPr lang="en-US" sz="2300" dirty="0"/>
          </a:p>
        </p:txBody>
      </p:sp>
      <p:sp>
        <p:nvSpPr>
          <p:cNvPr id="6" name="Text 3"/>
          <p:cNvSpPr/>
          <p:nvPr/>
        </p:nvSpPr>
        <p:spPr>
          <a:xfrm>
            <a:off x="1336596" y="2303740"/>
            <a:ext cx="2475428" cy="309324"/>
          </a:xfrm>
          <a:prstGeom prst="rect">
            <a:avLst/>
          </a:prstGeom>
          <a:noFill/>
          <a:ln/>
        </p:spPr>
        <p:txBody>
          <a:bodyPr wrap="none" lIns="0" tIns="0" rIns="0" bIns="0" rtlCol="0" anchor="t"/>
          <a:lstStyle/>
          <a:p>
            <a:pPr indent="0" marL="0">
              <a:lnSpc>
                <a:spcPts val="2400"/>
              </a:lnSpc>
              <a:buNone/>
            </a:pPr>
            <a:r>
              <a:rPr lang="en-US" sz="1900" b="1" dirty="0">
                <a:solidFill>
                  <a:srgbClr val="DAD1E6"/>
                </a:solidFill>
                <a:latin typeface="Inconsolata" pitchFamily="34" charset="0"/>
                <a:ea typeface="Inconsolata" pitchFamily="34" charset="-122"/>
                <a:cs typeface="Inconsolata" pitchFamily="34" charset="-120"/>
              </a:rPr>
              <a:t>Two Keys</a:t>
            </a:r>
            <a:endParaRPr lang="en-US" sz="1900" dirty="0"/>
          </a:p>
        </p:txBody>
      </p:sp>
      <p:sp>
        <p:nvSpPr>
          <p:cNvPr id="7" name="Text 4"/>
          <p:cNvSpPr/>
          <p:nvPr/>
        </p:nvSpPr>
        <p:spPr>
          <a:xfrm>
            <a:off x="1336596" y="2731770"/>
            <a:ext cx="3136463" cy="1266825"/>
          </a:xfrm>
          <a:prstGeom prst="rect">
            <a:avLst/>
          </a:prstGeom>
          <a:noFill/>
          <a:ln/>
        </p:spPr>
        <p:txBody>
          <a:bodyPr wrap="square" lIns="0" tIns="0" rIns="0" bIns="0" rtlCol="0" anchor="t"/>
          <a:lstStyle/>
          <a:p>
            <a:pPr indent="0" marL="0">
              <a:lnSpc>
                <a:spcPts val="2450"/>
              </a:lnSpc>
              <a:buNone/>
            </a:pPr>
            <a:r>
              <a:rPr lang="en-US" sz="1550" dirty="0">
                <a:solidFill>
                  <a:srgbClr val="DAD1E6"/>
                </a:solidFill>
                <a:latin typeface="Fira Sans" pitchFamily="34" charset="0"/>
                <a:ea typeface="Fira Sans" pitchFamily="34" charset="-122"/>
                <a:cs typeface="Fira Sans" pitchFamily="34" charset="-120"/>
              </a:rPr>
              <a:t>Asymmetric-key cryptography uses two separate keys: a public key for encryption and a private key for decryption.</a:t>
            </a:r>
            <a:endParaRPr lang="en-US" sz="1550" dirty="0"/>
          </a:p>
        </p:txBody>
      </p:sp>
      <p:sp>
        <p:nvSpPr>
          <p:cNvPr id="8" name="Shape 5"/>
          <p:cNvSpPr/>
          <p:nvPr/>
        </p:nvSpPr>
        <p:spPr>
          <a:xfrm>
            <a:off x="4671060" y="2303740"/>
            <a:ext cx="445532" cy="445532"/>
          </a:xfrm>
          <a:prstGeom prst="roundRect">
            <a:avLst>
              <a:gd name="adj" fmla="val 6667"/>
            </a:avLst>
          </a:prstGeom>
          <a:solidFill>
            <a:srgbClr val="433550"/>
          </a:solidFill>
          <a:ln/>
        </p:spPr>
      </p:sp>
      <p:sp>
        <p:nvSpPr>
          <p:cNvPr id="9" name="Text 6"/>
          <p:cNvSpPr/>
          <p:nvPr/>
        </p:nvSpPr>
        <p:spPr>
          <a:xfrm>
            <a:off x="4819531" y="2377916"/>
            <a:ext cx="148590" cy="297061"/>
          </a:xfrm>
          <a:prstGeom prst="rect">
            <a:avLst/>
          </a:prstGeom>
          <a:noFill/>
          <a:ln/>
        </p:spPr>
        <p:txBody>
          <a:bodyPr wrap="none" lIns="0" tIns="0" rIns="0" bIns="0" rtlCol="0" anchor="t"/>
          <a:lstStyle/>
          <a:p>
            <a:pPr algn="ctr" indent="0" marL="0">
              <a:lnSpc>
                <a:spcPts val="2300"/>
              </a:lnSpc>
              <a:buNone/>
            </a:pPr>
            <a:r>
              <a:rPr lang="en-US" sz="2300" b="1" dirty="0">
                <a:solidFill>
                  <a:srgbClr val="DAD1E6"/>
                </a:solidFill>
                <a:latin typeface="Inconsolata" pitchFamily="34" charset="0"/>
                <a:ea typeface="Inconsolata" pitchFamily="34" charset="-122"/>
                <a:cs typeface="Inconsolata" pitchFamily="34" charset="-120"/>
              </a:rPr>
              <a:t>2</a:t>
            </a:r>
            <a:endParaRPr lang="en-US" sz="2300" dirty="0"/>
          </a:p>
        </p:txBody>
      </p:sp>
      <p:sp>
        <p:nvSpPr>
          <p:cNvPr id="10" name="Text 7"/>
          <p:cNvSpPr/>
          <p:nvPr/>
        </p:nvSpPr>
        <p:spPr>
          <a:xfrm>
            <a:off x="5314593" y="2303740"/>
            <a:ext cx="2475428" cy="309324"/>
          </a:xfrm>
          <a:prstGeom prst="rect">
            <a:avLst/>
          </a:prstGeom>
          <a:noFill/>
          <a:ln/>
        </p:spPr>
        <p:txBody>
          <a:bodyPr wrap="none" lIns="0" tIns="0" rIns="0" bIns="0" rtlCol="0" anchor="t"/>
          <a:lstStyle/>
          <a:p>
            <a:pPr indent="0" marL="0">
              <a:lnSpc>
                <a:spcPts val="2400"/>
              </a:lnSpc>
              <a:buNone/>
            </a:pPr>
            <a:r>
              <a:rPr lang="en-US" sz="1900" b="1" dirty="0">
                <a:solidFill>
                  <a:srgbClr val="DAD1E6"/>
                </a:solidFill>
                <a:latin typeface="Inconsolata" pitchFamily="34" charset="0"/>
                <a:ea typeface="Inconsolata" pitchFamily="34" charset="-122"/>
                <a:cs typeface="Inconsolata" pitchFamily="34" charset="-120"/>
              </a:rPr>
              <a:t>Key Distribution</a:t>
            </a:r>
            <a:endParaRPr lang="en-US" sz="1900" dirty="0"/>
          </a:p>
        </p:txBody>
      </p:sp>
      <p:sp>
        <p:nvSpPr>
          <p:cNvPr id="11" name="Text 8"/>
          <p:cNvSpPr/>
          <p:nvPr/>
        </p:nvSpPr>
        <p:spPr>
          <a:xfrm>
            <a:off x="5314593" y="2731770"/>
            <a:ext cx="3136463" cy="1900238"/>
          </a:xfrm>
          <a:prstGeom prst="rect">
            <a:avLst/>
          </a:prstGeom>
          <a:noFill/>
          <a:ln/>
        </p:spPr>
        <p:txBody>
          <a:bodyPr wrap="square" lIns="0" tIns="0" rIns="0" bIns="0" rtlCol="0" anchor="t"/>
          <a:lstStyle/>
          <a:p>
            <a:pPr indent="0" marL="0">
              <a:lnSpc>
                <a:spcPts val="2450"/>
              </a:lnSpc>
              <a:buNone/>
            </a:pPr>
            <a:r>
              <a:rPr lang="en-US" sz="1550" dirty="0">
                <a:solidFill>
                  <a:srgbClr val="DAD1E6"/>
                </a:solidFill>
                <a:latin typeface="Fira Sans" pitchFamily="34" charset="0"/>
                <a:ea typeface="Fira Sans" pitchFamily="34" charset="-122"/>
                <a:cs typeface="Fira Sans" pitchFamily="34" charset="-120"/>
              </a:rPr>
              <a:t>Public keys can be freely shared, while private keys must be kept secret. This allows anyone to encrypt messages using the public key, but only the person with the private key can decrypt them.</a:t>
            </a:r>
            <a:endParaRPr lang="en-US" sz="1550" dirty="0"/>
          </a:p>
        </p:txBody>
      </p:sp>
      <p:sp>
        <p:nvSpPr>
          <p:cNvPr id="12" name="Shape 9"/>
          <p:cNvSpPr/>
          <p:nvPr/>
        </p:nvSpPr>
        <p:spPr>
          <a:xfrm>
            <a:off x="693063" y="5052774"/>
            <a:ext cx="445532" cy="445532"/>
          </a:xfrm>
          <a:prstGeom prst="roundRect">
            <a:avLst>
              <a:gd name="adj" fmla="val 6667"/>
            </a:avLst>
          </a:prstGeom>
          <a:solidFill>
            <a:srgbClr val="433550"/>
          </a:solidFill>
          <a:ln/>
        </p:spPr>
      </p:sp>
      <p:sp>
        <p:nvSpPr>
          <p:cNvPr id="13" name="Text 10"/>
          <p:cNvSpPr/>
          <p:nvPr/>
        </p:nvSpPr>
        <p:spPr>
          <a:xfrm>
            <a:off x="841534" y="5126950"/>
            <a:ext cx="148590" cy="297061"/>
          </a:xfrm>
          <a:prstGeom prst="rect">
            <a:avLst/>
          </a:prstGeom>
          <a:noFill/>
          <a:ln/>
        </p:spPr>
        <p:txBody>
          <a:bodyPr wrap="none" lIns="0" tIns="0" rIns="0" bIns="0" rtlCol="0" anchor="t"/>
          <a:lstStyle/>
          <a:p>
            <a:pPr algn="ctr" indent="0" marL="0">
              <a:lnSpc>
                <a:spcPts val="2300"/>
              </a:lnSpc>
              <a:buNone/>
            </a:pPr>
            <a:r>
              <a:rPr lang="en-US" sz="2300" b="1" dirty="0">
                <a:solidFill>
                  <a:srgbClr val="DAD1E6"/>
                </a:solidFill>
                <a:latin typeface="Inconsolata" pitchFamily="34" charset="0"/>
                <a:ea typeface="Inconsolata" pitchFamily="34" charset="-122"/>
                <a:cs typeface="Inconsolata" pitchFamily="34" charset="-120"/>
              </a:rPr>
              <a:t>3</a:t>
            </a:r>
            <a:endParaRPr lang="en-US" sz="2300" dirty="0"/>
          </a:p>
        </p:txBody>
      </p:sp>
      <p:sp>
        <p:nvSpPr>
          <p:cNvPr id="14" name="Text 11"/>
          <p:cNvSpPr/>
          <p:nvPr/>
        </p:nvSpPr>
        <p:spPr>
          <a:xfrm>
            <a:off x="1336596" y="5052774"/>
            <a:ext cx="2475428" cy="309324"/>
          </a:xfrm>
          <a:prstGeom prst="rect">
            <a:avLst/>
          </a:prstGeom>
          <a:noFill/>
          <a:ln/>
        </p:spPr>
        <p:txBody>
          <a:bodyPr wrap="none" lIns="0" tIns="0" rIns="0" bIns="0" rtlCol="0" anchor="t"/>
          <a:lstStyle/>
          <a:p>
            <a:pPr indent="0" marL="0">
              <a:lnSpc>
                <a:spcPts val="2400"/>
              </a:lnSpc>
              <a:buNone/>
            </a:pPr>
            <a:r>
              <a:rPr lang="en-US" sz="1900" b="1" dirty="0">
                <a:solidFill>
                  <a:srgbClr val="DAD1E6"/>
                </a:solidFill>
                <a:latin typeface="Inconsolata" pitchFamily="34" charset="0"/>
                <a:ea typeface="Inconsolata" pitchFamily="34" charset="-122"/>
                <a:cs typeface="Inconsolata" pitchFamily="34" charset="-120"/>
              </a:rPr>
              <a:t>Digital Signatures</a:t>
            </a:r>
            <a:endParaRPr lang="en-US" sz="1900" dirty="0"/>
          </a:p>
        </p:txBody>
      </p:sp>
      <p:sp>
        <p:nvSpPr>
          <p:cNvPr id="15" name="Text 12"/>
          <p:cNvSpPr/>
          <p:nvPr/>
        </p:nvSpPr>
        <p:spPr>
          <a:xfrm>
            <a:off x="1336596" y="5480804"/>
            <a:ext cx="3136463" cy="1583531"/>
          </a:xfrm>
          <a:prstGeom prst="rect">
            <a:avLst/>
          </a:prstGeom>
          <a:noFill/>
          <a:ln/>
        </p:spPr>
        <p:txBody>
          <a:bodyPr wrap="square" lIns="0" tIns="0" rIns="0" bIns="0" rtlCol="0" anchor="t"/>
          <a:lstStyle/>
          <a:p>
            <a:pPr indent="0" marL="0">
              <a:lnSpc>
                <a:spcPts val="2450"/>
              </a:lnSpc>
              <a:buNone/>
            </a:pPr>
            <a:r>
              <a:rPr lang="en-US" sz="1550" dirty="0">
                <a:solidFill>
                  <a:srgbClr val="DAD1E6"/>
                </a:solidFill>
                <a:latin typeface="Fira Sans" pitchFamily="34" charset="0"/>
                <a:ea typeface="Fira Sans" pitchFamily="34" charset="-122"/>
                <a:cs typeface="Fira Sans" pitchFamily="34" charset="-120"/>
              </a:rPr>
              <a:t>Asymmetric-key cryptography can be used to create digital signatures, which provide authentication and non-repudiation for digital documents.</a:t>
            </a:r>
            <a:endParaRPr lang="en-US" sz="1550" dirty="0"/>
          </a:p>
        </p:txBody>
      </p:sp>
      <p:sp>
        <p:nvSpPr>
          <p:cNvPr id="16" name="Shape 13"/>
          <p:cNvSpPr/>
          <p:nvPr/>
        </p:nvSpPr>
        <p:spPr>
          <a:xfrm>
            <a:off x="4671060" y="5052774"/>
            <a:ext cx="445532" cy="445532"/>
          </a:xfrm>
          <a:prstGeom prst="roundRect">
            <a:avLst>
              <a:gd name="adj" fmla="val 6667"/>
            </a:avLst>
          </a:prstGeom>
          <a:solidFill>
            <a:srgbClr val="433550"/>
          </a:solidFill>
          <a:ln/>
        </p:spPr>
      </p:sp>
      <p:sp>
        <p:nvSpPr>
          <p:cNvPr id="17" name="Text 14"/>
          <p:cNvSpPr/>
          <p:nvPr/>
        </p:nvSpPr>
        <p:spPr>
          <a:xfrm>
            <a:off x="4819531" y="5126950"/>
            <a:ext cx="148590" cy="297061"/>
          </a:xfrm>
          <a:prstGeom prst="rect">
            <a:avLst/>
          </a:prstGeom>
          <a:noFill/>
          <a:ln/>
        </p:spPr>
        <p:txBody>
          <a:bodyPr wrap="none" lIns="0" tIns="0" rIns="0" bIns="0" rtlCol="0" anchor="t"/>
          <a:lstStyle/>
          <a:p>
            <a:pPr algn="ctr" indent="0" marL="0">
              <a:lnSpc>
                <a:spcPts val="2300"/>
              </a:lnSpc>
              <a:buNone/>
            </a:pPr>
            <a:r>
              <a:rPr lang="en-US" sz="2300" b="1" dirty="0">
                <a:solidFill>
                  <a:srgbClr val="DAD1E6"/>
                </a:solidFill>
                <a:latin typeface="Inconsolata" pitchFamily="34" charset="0"/>
                <a:ea typeface="Inconsolata" pitchFamily="34" charset="-122"/>
                <a:cs typeface="Inconsolata" pitchFamily="34" charset="-120"/>
              </a:rPr>
              <a:t>4</a:t>
            </a:r>
            <a:endParaRPr lang="en-US" sz="2300" dirty="0"/>
          </a:p>
        </p:txBody>
      </p:sp>
      <p:sp>
        <p:nvSpPr>
          <p:cNvPr id="18" name="Text 15"/>
          <p:cNvSpPr/>
          <p:nvPr/>
        </p:nvSpPr>
        <p:spPr>
          <a:xfrm>
            <a:off x="5314593" y="5052774"/>
            <a:ext cx="2475428" cy="309324"/>
          </a:xfrm>
          <a:prstGeom prst="rect">
            <a:avLst/>
          </a:prstGeom>
          <a:noFill/>
          <a:ln/>
        </p:spPr>
        <p:txBody>
          <a:bodyPr wrap="none" lIns="0" tIns="0" rIns="0" bIns="0" rtlCol="0" anchor="t"/>
          <a:lstStyle/>
          <a:p>
            <a:pPr indent="0" marL="0">
              <a:lnSpc>
                <a:spcPts val="2400"/>
              </a:lnSpc>
              <a:buNone/>
            </a:pPr>
            <a:r>
              <a:rPr lang="en-US" sz="1900" b="1" dirty="0">
                <a:solidFill>
                  <a:srgbClr val="DAD1E6"/>
                </a:solidFill>
                <a:latin typeface="Inconsolata" pitchFamily="34" charset="0"/>
                <a:ea typeface="Inconsolata" pitchFamily="34" charset="-122"/>
                <a:cs typeface="Inconsolata" pitchFamily="34" charset="-120"/>
              </a:rPr>
              <a:t>Applications</a:t>
            </a:r>
            <a:endParaRPr lang="en-US" sz="1900" dirty="0"/>
          </a:p>
        </p:txBody>
      </p:sp>
      <p:sp>
        <p:nvSpPr>
          <p:cNvPr id="19" name="Text 16"/>
          <p:cNvSpPr/>
          <p:nvPr/>
        </p:nvSpPr>
        <p:spPr>
          <a:xfrm>
            <a:off x="5314593" y="5480804"/>
            <a:ext cx="3136463" cy="1266825"/>
          </a:xfrm>
          <a:prstGeom prst="rect">
            <a:avLst/>
          </a:prstGeom>
          <a:noFill/>
          <a:ln/>
        </p:spPr>
        <p:txBody>
          <a:bodyPr wrap="square" lIns="0" tIns="0" rIns="0" bIns="0" rtlCol="0" anchor="t"/>
          <a:lstStyle/>
          <a:p>
            <a:pPr indent="0" marL="0">
              <a:lnSpc>
                <a:spcPts val="2450"/>
              </a:lnSpc>
              <a:buNone/>
            </a:pPr>
            <a:r>
              <a:rPr lang="en-US" sz="1550" dirty="0">
                <a:solidFill>
                  <a:srgbClr val="DAD1E6"/>
                </a:solidFill>
                <a:latin typeface="Fira Sans" pitchFamily="34" charset="0"/>
                <a:ea typeface="Fira Sans" pitchFamily="34" charset="-122"/>
                <a:cs typeface="Fira Sans" pitchFamily="34" charset="-120"/>
              </a:rPr>
              <a:t>Asymmetric-key cryptography is commonly used for secure communication, digital signatures, and key exchange.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8669" y="613410"/>
            <a:ext cx="7586663" cy="1390650"/>
          </a:xfrm>
          <a:prstGeom prst="rect">
            <a:avLst/>
          </a:prstGeom>
          <a:noFill/>
          <a:ln/>
        </p:spPr>
        <p:txBody>
          <a:bodyPr wrap="square" lIns="0" tIns="0" rIns="0" bIns="0" rtlCol="0" anchor="t"/>
          <a:lstStyle/>
          <a:p>
            <a:pPr indent="0" marL="0">
              <a:lnSpc>
                <a:spcPts val="5450"/>
              </a:lnSpc>
              <a:buNone/>
            </a:pPr>
            <a:r>
              <a:rPr lang="en-US" sz="4350" b="1" dirty="0">
                <a:solidFill>
                  <a:srgbClr val="F94CAF"/>
                </a:solidFill>
                <a:latin typeface="Inconsolata" pitchFamily="34" charset="0"/>
                <a:ea typeface="Inconsolata" pitchFamily="34" charset="-122"/>
                <a:cs typeface="Inconsolata" pitchFamily="34" charset="-120"/>
              </a:rPr>
              <a:t>CNN and Decision Tree Algorithms Explanation</a:t>
            </a:r>
            <a:endParaRPr lang="en-US" sz="4350" dirty="0"/>
          </a:p>
        </p:txBody>
      </p:sp>
      <p:sp>
        <p:nvSpPr>
          <p:cNvPr id="4" name="Shape 1"/>
          <p:cNvSpPr/>
          <p:nvPr/>
        </p:nvSpPr>
        <p:spPr>
          <a:xfrm>
            <a:off x="778669" y="2337792"/>
            <a:ext cx="3682127" cy="3417927"/>
          </a:xfrm>
          <a:prstGeom prst="roundRect">
            <a:avLst>
              <a:gd name="adj" fmla="val 976"/>
            </a:avLst>
          </a:prstGeom>
          <a:solidFill>
            <a:srgbClr val="433550"/>
          </a:solidFill>
          <a:ln/>
        </p:spPr>
      </p:sp>
      <p:sp>
        <p:nvSpPr>
          <p:cNvPr id="5" name="Text 2"/>
          <p:cNvSpPr/>
          <p:nvPr/>
        </p:nvSpPr>
        <p:spPr>
          <a:xfrm>
            <a:off x="1001078" y="2560201"/>
            <a:ext cx="3237309" cy="695325"/>
          </a:xfrm>
          <a:prstGeom prst="rect">
            <a:avLst/>
          </a:prstGeom>
          <a:noFill/>
          <a:ln/>
        </p:spPr>
        <p:txBody>
          <a:bodyPr wrap="square" lIns="0" tIns="0" rIns="0" bIns="0" rtlCol="0" anchor="t"/>
          <a:lstStyle/>
          <a:p>
            <a:pPr indent="0" marL="0">
              <a:lnSpc>
                <a:spcPts val="2700"/>
              </a:lnSpc>
              <a:buNone/>
            </a:pPr>
            <a:r>
              <a:rPr lang="en-US" sz="2150" b="1" dirty="0">
                <a:solidFill>
                  <a:srgbClr val="DAD1E6"/>
                </a:solidFill>
                <a:latin typeface="Inconsolata" pitchFamily="34" charset="0"/>
                <a:ea typeface="Inconsolata" pitchFamily="34" charset="-122"/>
                <a:cs typeface="Inconsolata" pitchFamily="34" charset="-120"/>
              </a:rPr>
              <a:t>Convolutional Neural Networks (CNNs)</a:t>
            </a:r>
            <a:endParaRPr lang="en-US" sz="2150" dirty="0"/>
          </a:p>
        </p:txBody>
      </p:sp>
      <p:sp>
        <p:nvSpPr>
          <p:cNvPr id="6" name="Text 3"/>
          <p:cNvSpPr/>
          <p:nvPr/>
        </p:nvSpPr>
        <p:spPr>
          <a:xfrm>
            <a:off x="1001078" y="3388995"/>
            <a:ext cx="3237309" cy="2135981"/>
          </a:xfrm>
          <a:prstGeom prst="rect">
            <a:avLst/>
          </a:prstGeom>
          <a:noFill/>
          <a:ln/>
        </p:spPr>
        <p:txBody>
          <a:bodyPr wrap="square" lIns="0" tIns="0" rIns="0" bIns="0" rtlCol="0" anchor="t"/>
          <a:lstStyle/>
          <a:p>
            <a:pPr indent="0" marL="0">
              <a:lnSpc>
                <a:spcPts val="2800"/>
              </a:lnSpc>
              <a:buNone/>
            </a:pPr>
            <a:r>
              <a:rPr lang="en-US" sz="1750" dirty="0">
                <a:solidFill>
                  <a:srgbClr val="DAD1E6"/>
                </a:solidFill>
                <a:latin typeface="Fira Sans" pitchFamily="34" charset="0"/>
                <a:ea typeface="Fira Sans" pitchFamily="34" charset="-122"/>
                <a:cs typeface="Fira Sans" pitchFamily="34" charset="-120"/>
              </a:rPr>
              <a:t>CNNs excel at processing image data. They use convolutional filters to extract features from images, enabling tasks like object recognition and image classification.</a:t>
            </a:r>
            <a:endParaRPr lang="en-US" sz="1750" dirty="0"/>
          </a:p>
        </p:txBody>
      </p:sp>
      <p:sp>
        <p:nvSpPr>
          <p:cNvPr id="7" name="Shape 4"/>
          <p:cNvSpPr/>
          <p:nvPr/>
        </p:nvSpPr>
        <p:spPr>
          <a:xfrm>
            <a:off x="4683204" y="2337792"/>
            <a:ext cx="3682127" cy="3417927"/>
          </a:xfrm>
          <a:prstGeom prst="roundRect">
            <a:avLst>
              <a:gd name="adj" fmla="val 976"/>
            </a:avLst>
          </a:prstGeom>
          <a:solidFill>
            <a:srgbClr val="433550"/>
          </a:solidFill>
          <a:ln/>
        </p:spPr>
      </p:sp>
      <p:sp>
        <p:nvSpPr>
          <p:cNvPr id="8" name="Text 5"/>
          <p:cNvSpPr/>
          <p:nvPr/>
        </p:nvSpPr>
        <p:spPr>
          <a:xfrm>
            <a:off x="4905613" y="2560201"/>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DAD1E6"/>
                </a:solidFill>
                <a:latin typeface="Inconsolata" pitchFamily="34" charset="0"/>
                <a:ea typeface="Inconsolata" pitchFamily="34" charset="-122"/>
                <a:cs typeface="Inconsolata" pitchFamily="34" charset="-120"/>
              </a:rPr>
              <a:t>Decision Trees</a:t>
            </a:r>
            <a:endParaRPr lang="en-US" sz="2150" dirty="0"/>
          </a:p>
        </p:txBody>
      </p:sp>
      <p:sp>
        <p:nvSpPr>
          <p:cNvPr id="9" name="Text 6"/>
          <p:cNvSpPr/>
          <p:nvPr/>
        </p:nvSpPr>
        <p:spPr>
          <a:xfrm>
            <a:off x="4905613" y="3041333"/>
            <a:ext cx="3237309" cy="2491978"/>
          </a:xfrm>
          <a:prstGeom prst="rect">
            <a:avLst/>
          </a:prstGeom>
          <a:noFill/>
          <a:ln/>
        </p:spPr>
        <p:txBody>
          <a:bodyPr wrap="square" lIns="0" tIns="0" rIns="0" bIns="0" rtlCol="0" anchor="t"/>
          <a:lstStyle/>
          <a:p>
            <a:pPr indent="0" marL="0">
              <a:lnSpc>
                <a:spcPts val="2800"/>
              </a:lnSpc>
              <a:buNone/>
            </a:pPr>
            <a:r>
              <a:rPr lang="en-US" sz="1750" dirty="0">
                <a:solidFill>
                  <a:srgbClr val="DAD1E6"/>
                </a:solidFill>
                <a:latin typeface="Fira Sans" pitchFamily="34" charset="0"/>
                <a:ea typeface="Fira Sans" pitchFamily="34" charset="-122"/>
                <a:cs typeface="Fira Sans" pitchFamily="34" charset="-120"/>
              </a:rPr>
              <a:t>Decision trees are hierarchical structures that use a series of decision nodes to classify data. Each node represents a test on a feature, with branches representing the possible outcomes of the test.</a:t>
            </a:r>
            <a:endParaRPr lang="en-US" sz="1750" dirty="0"/>
          </a:p>
        </p:txBody>
      </p:sp>
      <p:sp>
        <p:nvSpPr>
          <p:cNvPr id="10" name="Shape 7"/>
          <p:cNvSpPr/>
          <p:nvPr/>
        </p:nvSpPr>
        <p:spPr>
          <a:xfrm>
            <a:off x="778669" y="5978128"/>
            <a:ext cx="7586663" cy="1637943"/>
          </a:xfrm>
          <a:prstGeom prst="roundRect">
            <a:avLst>
              <a:gd name="adj" fmla="val 2038"/>
            </a:avLst>
          </a:prstGeom>
          <a:solidFill>
            <a:srgbClr val="433550"/>
          </a:solidFill>
          <a:ln/>
        </p:spPr>
      </p:sp>
      <p:sp>
        <p:nvSpPr>
          <p:cNvPr id="11" name="Text 8"/>
          <p:cNvSpPr/>
          <p:nvPr/>
        </p:nvSpPr>
        <p:spPr>
          <a:xfrm>
            <a:off x="1001078" y="6200537"/>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DAD1E6"/>
                </a:solidFill>
                <a:latin typeface="Inconsolata" pitchFamily="34" charset="0"/>
                <a:ea typeface="Inconsolata" pitchFamily="34" charset="-122"/>
                <a:cs typeface="Inconsolata" pitchFamily="34" charset="-120"/>
              </a:rPr>
              <a:t>Applications</a:t>
            </a:r>
            <a:endParaRPr lang="en-US" sz="2150" dirty="0"/>
          </a:p>
        </p:txBody>
      </p:sp>
      <p:sp>
        <p:nvSpPr>
          <p:cNvPr id="12" name="Text 9"/>
          <p:cNvSpPr/>
          <p:nvPr/>
        </p:nvSpPr>
        <p:spPr>
          <a:xfrm>
            <a:off x="1001078" y="6681668"/>
            <a:ext cx="7141845" cy="711994"/>
          </a:xfrm>
          <a:prstGeom prst="rect">
            <a:avLst/>
          </a:prstGeom>
          <a:noFill/>
          <a:ln/>
        </p:spPr>
        <p:txBody>
          <a:bodyPr wrap="square" lIns="0" tIns="0" rIns="0" bIns="0" rtlCol="0" anchor="t"/>
          <a:lstStyle/>
          <a:p>
            <a:pPr indent="0" marL="0">
              <a:lnSpc>
                <a:spcPts val="2800"/>
              </a:lnSpc>
              <a:buNone/>
            </a:pPr>
            <a:r>
              <a:rPr lang="en-US" sz="1750" dirty="0">
                <a:solidFill>
                  <a:srgbClr val="DAD1E6"/>
                </a:solidFill>
                <a:latin typeface="Fira Sans" pitchFamily="34" charset="0"/>
                <a:ea typeface="Fira Sans" pitchFamily="34" charset="-122"/>
                <a:cs typeface="Fira Sans" pitchFamily="34" charset="-120"/>
              </a:rPr>
              <a:t>CNNs and decision trees are widely used in machine learning for image recognition, classification, and predictive modeling.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34126"/>
          </a:xfrm>
          <a:prstGeom prst="rect">
            <a:avLst/>
          </a:prstGeom>
        </p:spPr>
      </p:pic>
      <p:sp>
        <p:nvSpPr>
          <p:cNvPr id="3" name="Text 0"/>
          <p:cNvSpPr/>
          <p:nvPr/>
        </p:nvSpPr>
        <p:spPr>
          <a:xfrm>
            <a:off x="709493" y="3091577"/>
            <a:ext cx="5068372" cy="633532"/>
          </a:xfrm>
          <a:prstGeom prst="rect">
            <a:avLst/>
          </a:prstGeom>
          <a:noFill/>
          <a:ln/>
        </p:spPr>
        <p:txBody>
          <a:bodyPr wrap="none" lIns="0" tIns="0" rIns="0" bIns="0" rtlCol="0" anchor="t"/>
          <a:lstStyle/>
          <a:p>
            <a:pPr indent="0" marL="0">
              <a:lnSpc>
                <a:spcPts val="4950"/>
              </a:lnSpc>
              <a:buNone/>
            </a:pPr>
            <a:r>
              <a:rPr lang="en-US" sz="3950" b="1" dirty="0">
                <a:solidFill>
                  <a:srgbClr val="F94CAF"/>
                </a:solidFill>
                <a:latin typeface="Inconsolata" pitchFamily="34" charset="0"/>
                <a:ea typeface="Inconsolata" pitchFamily="34" charset="-122"/>
                <a:cs typeface="Inconsolata" pitchFamily="34" charset="-120"/>
              </a:rPr>
              <a:t>Disadvantages</a:t>
            </a:r>
            <a:endParaRPr lang="en-US" sz="3950" dirty="0"/>
          </a:p>
        </p:txBody>
      </p:sp>
      <p:sp>
        <p:nvSpPr>
          <p:cNvPr id="4" name="Shape 1"/>
          <p:cNvSpPr/>
          <p:nvPr/>
        </p:nvSpPr>
        <p:spPr>
          <a:xfrm>
            <a:off x="709493" y="4029194"/>
            <a:ext cx="13211413" cy="3643313"/>
          </a:xfrm>
          <a:prstGeom prst="roundRect">
            <a:avLst>
              <a:gd name="adj" fmla="val 835"/>
            </a:avLst>
          </a:prstGeom>
          <a:noFill/>
          <a:ln w="7620">
            <a:solidFill>
              <a:srgbClr val="FFFFFF">
                <a:alpha val="24000"/>
              </a:srgbClr>
            </a:solidFill>
            <a:prstDash val="solid"/>
          </a:ln>
        </p:spPr>
      </p:sp>
      <p:sp>
        <p:nvSpPr>
          <p:cNvPr id="5" name="Shape 2"/>
          <p:cNvSpPr/>
          <p:nvPr/>
        </p:nvSpPr>
        <p:spPr>
          <a:xfrm>
            <a:off x="717113" y="4036814"/>
            <a:ext cx="13196173" cy="907018"/>
          </a:xfrm>
          <a:prstGeom prst="rect">
            <a:avLst/>
          </a:prstGeom>
          <a:solidFill>
            <a:srgbClr val="FFFFFF">
              <a:alpha val="4000"/>
            </a:srgbClr>
          </a:solidFill>
          <a:ln/>
        </p:spPr>
      </p:sp>
      <p:sp>
        <p:nvSpPr>
          <p:cNvPr id="6" name="Text 3"/>
          <p:cNvSpPr/>
          <p:nvPr/>
        </p:nvSpPr>
        <p:spPr>
          <a:xfrm>
            <a:off x="919758" y="4165997"/>
            <a:ext cx="6188988" cy="324326"/>
          </a:xfrm>
          <a:prstGeom prst="rect">
            <a:avLst/>
          </a:prstGeom>
          <a:noFill/>
          <a:ln/>
        </p:spPr>
        <p:txBody>
          <a:bodyPr wrap="none" lIns="0" tIns="0" rIns="0" bIns="0" rtlCol="0" anchor="t"/>
          <a:lstStyle/>
          <a:p>
            <a:pPr indent="0" marL="0">
              <a:lnSpc>
                <a:spcPts val="2550"/>
              </a:lnSpc>
              <a:buNone/>
            </a:pPr>
            <a:r>
              <a:rPr lang="en-US" sz="1550" dirty="0">
                <a:solidFill>
                  <a:srgbClr val="DAD1E6"/>
                </a:solidFill>
                <a:latin typeface="Fira Sans" pitchFamily="34" charset="0"/>
                <a:ea typeface="Fira Sans" pitchFamily="34" charset="-122"/>
                <a:cs typeface="Fira Sans" pitchFamily="34" charset="-120"/>
              </a:rPr>
              <a:t>Complexity</a:t>
            </a:r>
            <a:endParaRPr lang="en-US" sz="1550" dirty="0"/>
          </a:p>
        </p:txBody>
      </p:sp>
      <p:sp>
        <p:nvSpPr>
          <p:cNvPr id="7" name="Text 4"/>
          <p:cNvSpPr/>
          <p:nvPr/>
        </p:nvSpPr>
        <p:spPr>
          <a:xfrm>
            <a:off x="7521654" y="4165997"/>
            <a:ext cx="6188988" cy="648653"/>
          </a:xfrm>
          <a:prstGeom prst="rect">
            <a:avLst/>
          </a:prstGeom>
          <a:noFill/>
          <a:ln/>
        </p:spPr>
        <p:txBody>
          <a:bodyPr wrap="square" lIns="0" tIns="0" rIns="0" bIns="0" rtlCol="0" anchor="t"/>
          <a:lstStyle/>
          <a:p>
            <a:pPr indent="0" marL="0">
              <a:lnSpc>
                <a:spcPts val="2550"/>
              </a:lnSpc>
              <a:buNone/>
            </a:pPr>
            <a:r>
              <a:rPr lang="en-US" sz="1550" dirty="0">
                <a:solidFill>
                  <a:srgbClr val="DAD1E6"/>
                </a:solidFill>
                <a:latin typeface="Fira Sans" pitchFamily="34" charset="0"/>
                <a:ea typeface="Fira Sans" pitchFamily="34" charset="-122"/>
                <a:cs typeface="Fira Sans" pitchFamily="34" charset="-120"/>
              </a:rPr>
              <a:t>Implementing and understanding complex cryptographic algorithms can be challenging.</a:t>
            </a:r>
            <a:endParaRPr lang="en-US" sz="1550" dirty="0"/>
          </a:p>
        </p:txBody>
      </p:sp>
      <p:sp>
        <p:nvSpPr>
          <p:cNvPr id="8" name="Shape 5"/>
          <p:cNvSpPr/>
          <p:nvPr/>
        </p:nvSpPr>
        <p:spPr>
          <a:xfrm>
            <a:off x="717113" y="4943832"/>
            <a:ext cx="13196173" cy="907018"/>
          </a:xfrm>
          <a:prstGeom prst="rect">
            <a:avLst/>
          </a:prstGeom>
          <a:solidFill>
            <a:srgbClr val="000000">
              <a:alpha val="4000"/>
            </a:srgbClr>
          </a:solidFill>
          <a:ln/>
        </p:spPr>
      </p:sp>
      <p:sp>
        <p:nvSpPr>
          <p:cNvPr id="9" name="Text 6"/>
          <p:cNvSpPr/>
          <p:nvPr/>
        </p:nvSpPr>
        <p:spPr>
          <a:xfrm>
            <a:off x="919758" y="5073015"/>
            <a:ext cx="6188988" cy="324326"/>
          </a:xfrm>
          <a:prstGeom prst="rect">
            <a:avLst/>
          </a:prstGeom>
          <a:noFill/>
          <a:ln/>
        </p:spPr>
        <p:txBody>
          <a:bodyPr wrap="none" lIns="0" tIns="0" rIns="0" bIns="0" rtlCol="0" anchor="t"/>
          <a:lstStyle/>
          <a:p>
            <a:pPr indent="0" marL="0">
              <a:lnSpc>
                <a:spcPts val="2550"/>
              </a:lnSpc>
              <a:buNone/>
            </a:pPr>
            <a:r>
              <a:rPr lang="en-US" sz="1550" dirty="0">
                <a:solidFill>
                  <a:srgbClr val="DAD1E6"/>
                </a:solidFill>
                <a:latin typeface="Fira Sans" pitchFamily="34" charset="0"/>
                <a:ea typeface="Fira Sans" pitchFamily="34" charset="-122"/>
                <a:cs typeface="Fira Sans" pitchFamily="34" charset="-120"/>
              </a:rPr>
              <a:t>Key Management</a:t>
            </a:r>
            <a:endParaRPr lang="en-US" sz="1550" dirty="0"/>
          </a:p>
        </p:txBody>
      </p:sp>
      <p:sp>
        <p:nvSpPr>
          <p:cNvPr id="10" name="Text 7"/>
          <p:cNvSpPr/>
          <p:nvPr/>
        </p:nvSpPr>
        <p:spPr>
          <a:xfrm>
            <a:off x="7521654" y="5073015"/>
            <a:ext cx="6188988" cy="648653"/>
          </a:xfrm>
          <a:prstGeom prst="rect">
            <a:avLst/>
          </a:prstGeom>
          <a:noFill/>
          <a:ln/>
        </p:spPr>
        <p:txBody>
          <a:bodyPr wrap="square" lIns="0" tIns="0" rIns="0" bIns="0" rtlCol="0" anchor="t"/>
          <a:lstStyle/>
          <a:p>
            <a:pPr indent="0" marL="0">
              <a:lnSpc>
                <a:spcPts val="2550"/>
              </a:lnSpc>
              <a:buNone/>
            </a:pPr>
            <a:r>
              <a:rPr lang="en-US" sz="1550" dirty="0">
                <a:solidFill>
                  <a:srgbClr val="DAD1E6"/>
                </a:solidFill>
                <a:latin typeface="Fira Sans" pitchFamily="34" charset="0"/>
                <a:ea typeface="Fira Sans" pitchFamily="34" charset="-122"/>
                <a:cs typeface="Fira Sans" pitchFamily="34" charset="-120"/>
              </a:rPr>
              <a:t>Securely managing and distributing keys is crucial to prevent unauthorized access.</a:t>
            </a:r>
            <a:endParaRPr lang="en-US" sz="1550" dirty="0"/>
          </a:p>
        </p:txBody>
      </p:sp>
      <p:sp>
        <p:nvSpPr>
          <p:cNvPr id="11" name="Shape 8"/>
          <p:cNvSpPr/>
          <p:nvPr/>
        </p:nvSpPr>
        <p:spPr>
          <a:xfrm>
            <a:off x="717113" y="5850850"/>
            <a:ext cx="13196173" cy="907018"/>
          </a:xfrm>
          <a:prstGeom prst="rect">
            <a:avLst/>
          </a:prstGeom>
          <a:solidFill>
            <a:srgbClr val="FFFFFF">
              <a:alpha val="4000"/>
            </a:srgbClr>
          </a:solidFill>
          <a:ln/>
        </p:spPr>
      </p:sp>
      <p:sp>
        <p:nvSpPr>
          <p:cNvPr id="12" name="Text 9"/>
          <p:cNvSpPr/>
          <p:nvPr/>
        </p:nvSpPr>
        <p:spPr>
          <a:xfrm>
            <a:off x="919758" y="5980033"/>
            <a:ext cx="6188988" cy="324326"/>
          </a:xfrm>
          <a:prstGeom prst="rect">
            <a:avLst/>
          </a:prstGeom>
          <a:noFill/>
          <a:ln/>
        </p:spPr>
        <p:txBody>
          <a:bodyPr wrap="none" lIns="0" tIns="0" rIns="0" bIns="0" rtlCol="0" anchor="t"/>
          <a:lstStyle/>
          <a:p>
            <a:pPr indent="0" marL="0">
              <a:lnSpc>
                <a:spcPts val="2550"/>
              </a:lnSpc>
              <a:buNone/>
            </a:pPr>
            <a:r>
              <a:rPr lang="en-US" sz="1550" dirty="0">
                <a:solidFill>
                  <a:srgbClr val="DAD1E6"/>
                </a:solidFill>
                <a:latin typeface="Fira Sans" pitchFamily="34" charset="0"/>
                <a:ea typeface="Fira Sans" pitchFamily="34" charset="-122"/>
                <a:cs typeface="Fira Sans" pitchFamily="34" charset="-120"/>
              </a:rPr>
              <a:t>Performance</a:t>
            </a:r>
            <a:endParaRPr lang="en-US" sz="1550" dirty="0"/>
          </a:p>
        </p:txBody>
      </p:sp>
      <p:sp>
        <p:nvSpPr>
          <p:cNvPr id="13" name="Text 10"/>
          <p:cNvSpPr/>
          <p:nvPr/>
        </p:nvSpPr>
        <p:spPr>
          <a:xfrm>
            <a:off x="7521654" y="5980033"/>
            <a:ext cx="6188988" cy="648653"/>
          </a:xfrm>
          <a:prstGeom prst="rect">
            <a:avLst/>
          </a:prstGeom>
          <a:noFill/>
          <a:ln/>
        </p:spPr>
        <p:txBody>
          <a:bodyPr wrap="square" lIns="0" tIns="0" rIns="0" bIns="0" rtlCol="0" anchor="t"/>
          <a:lstStyle/>
          <a:p>
            <a:pPr indent="0" marL="0">
              <a:lnSpc>
                <a:spcPts val="2550"/>
              </a:lnSpc>
              <a:buNone/>
            </a:pPr>
            <a:r>
              <a:rPr lang="en-US" sz="1550" dirty="0">
                <a:solidFill>
                  <a:srgbClr val="DAD1E6"/>
                </a:solidFill>
                <a:latin typeface="Fira Sans" pitchFamily="34" charset="0"/>
                <a:ea typeface="Fira Sans" pitchFamily="34" charset="-122"/>
                <a:cs typeface="Fira Sans" pitchFamily="34" charset="-120"/>
              </a:rPr>
              <a:t>Cryptographic operations can consume significant computational resources, impacting performance.</a:t>
            </a:r>
            <a:endParaRPr lang="en-US" sz="1550" dirty="0"/>
          </a:p>
        </p:txBody>
      </p:sp>
      <p:sp>
        <p:nvSpPr>
          <p:cNvPr id="14" name="Shape 11"/>
          <p:cNvSpPr/>
          <p:nvPr/>
        </p:nvSpPr>
        <p:spPr>
          <a:xfrm>
            <a:off x="717113" y="6757868"/>
            <a:ext cx="13196173" cy="907018"/>
          </a:xfrm>
          <a:prstGeom prst="rect">
            <a:avLst/>
          </a:prstGeom>
          <a:solidFill>
            <a:srgbClr val="000000">
              <a:alpha val="4000"/>
            </a:srgbClr>
          </a:solidFill>
          <a:ln/>
        </p:spPr>
      </p:sp>
      <p:sp>
        <p:nvSpPr>
          <p:cNvPr id="15" name="Text 12"/>
          <p:cNvSpPr/>
          <p:nvPr/>
        </p:nvSpPr>
        <p:spPr>
          <a:xfrm>
            <a:off x="919758" y="6887051"/>
            <a:ext cx="6188988" cy="324326"/>
          </a:xfrm>
          <a:prstGeom prst="rect">
            <a:avLst/>
          </a:prstGeom>
          <a:noFill/>
          <a:ln/>
        </p:spPr>
        <p:txBody>
          <a:bodyPr wrap="none" lIns="0" tIns="0" rIns="0" bIns="0" rtlCol="0" anchor="t"/>
          <a:lstStyle/>
          <a:p>
            <a:pPr indent="0" marL="0">
              <a:lnSpc>
                <a:spcPts val="2550"/>
              </a:lnSpc>
              <a:buNone/>
            </a:pPr>
            <a:r>
              <a:rPr lang="en-US" sz="1550" dirty="0">
                <a:solidFill>
                  <a:srgbClr val="DAD1E6"/>
                </a:solidFill>
                <a:latin typeface="Fira Sans" pitchFamily="34" charset="0"/>
                <a:ea typeface="Fira Sans" pitchFamily="34" charset="-122"/>
                <a:cs typeface="Fira Sans" pitchFamily="34" charset="-120"/>
              </a:rPr>
              <a:t>Vulnerabilities</a:t>
            </a:r>
            <a:endParaRPr lang="en-US" sz="1550" dirty="0"/>
          </a:p>
        </p:txBody>
      </p:sp>
      <p:sp>
        <p:nvSpPr>
          <p:cNvPr id="16" name="Text 13"/>
          <p:cNvSpPr/>
          <p:nvPr/>
        </p:nvSpPr>
        <p:spPr>
          <a:xfrm>
            <a:off x="7521654" y="6887051"/>
            <a:ext cx="6188988" cy="648653"/>
          </a:xfrm>
          <a:prstGeom prst="rect">
            <a:avLst/>
          </a:prstGeom>
          <a:noFill/>
          <a:ln/>
        </p:spPr>
        <p:txBody>
          <a:bodyPr wrap="square" lIns="0" tIns="0" rIns="0" bIns="0" rtlCol="0" anchor="t"/>
          <a:lstStyle/>
          <a:p>
            <a:pPr indent="0" marL="0">
              <a:lnSpc>
                <a:spcPts val="2550"/>
              </a:lnSpc>
              <a:buNone/>
            </a:pPr>
            <a:r>
              <a:rPr lang="en-US" sz="1550" dirty="0">
                <a:solidFill>
                  <a:srgbClr val="DAD1E6"/>
                </a:solidFill>
                <a:latin typeface="Fira Sans" pitchFamily="34" charset="0"/>
                <a:ea typeface="Fira Sans" pitchFamily="34" charset="-122"/>
                <a:cs typeface="Fira Sans" pitchFamily="34" charset="-120"/>
              </a:rPr>
              <a:t>Cryptographic algorithms are constantly being analyzed for vulnerabilities, and new attacks are discovered periodically.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657" y="537448"/>
            <a:ext cx="4883825" cy="610433"/>
          </a:xfrm>
          <a:prstGeom prst="rect">
            <a:avLst/>
          </a:prstGeom>
          <a:noFill/>
          <a:ln/>
        </p:spPr>
        <p:txBody>
          <a:bodyPr wrap="none" lIns="0" tIns="0" rIns="0" bIns="0" rtlCol="0" anchor="t"/>
          <a:lstStyle/>
          <a:p>
            <a:pPr indent="0" marL="0">
              <a:lnSpc>
                <a:spcPts val="4800"/>
              </a:lnSpc>
              <a:buNone/>
            </a:pPr>
            <a:r>
              <a:rPr lang="en-US" sz="3800" b="1" dirty="0">
                <a:solidFill>
                  <a:srgbClr val="F94CAF"/>
                </a:solidFill>
                <a:latin typeface="Inconsolata" pitchFamily="34" charset="0"/>
                <a:ea typeface="Inconsolata" pitchFamily="34" charset="-122"/>
                <a:cs typeface="Inconsolata" pitchFamily="34" charset="-120"/>
              </a:rPr>
              <a:t>Advantages</a:t>
            </a:r>
            <a:endParaRPr lang="en-US" sz="3800" dirty="0"/>
          </a:p>
        </p:txBody>
      </p:sp>
      <p:pic>
        <p:nvPicPr>
          <p:cNvPr id="4" name="Image 1" descr="preencoded.png">    </p:cNvPr>
          <p:cNvPicPr>
            <a:picLocks noChangeAspect="1"/>
          </p:cNvPicPr>
          <p:nvPr/>
        </p:nvPicPr>
        <p:blipFill>
          <a:blip r:embed="rId2"/>
          <a:stretch>
            <a:fillRect/>
          </a:stretch>
        </p:blipFill>
        <p:spPr>
          <a:xfrm>
            <a:off x="683657" y="1440894"/>
            <a:ext cx="976670" cy="1562814"/>
          </a:xfrm>
          <a:prstGeom prst="rect">
            <a:avLst/>
          </a:prstGeom>
        </p:spPr>
      </p:pic>
      <p:sp>
        <p:nvSpPr>
          <p:cNvPr id="5" name="Text 1"/>
          <p:cNvSpPr/>
          <p:nvPr/>
        </p:nvSpPr>
        <p:spPr>
          <a:xfrm>
            <a:off x="1953339" y="1636157"/>
            <a:ext cx="2441853" cy="305157"/>
          </a:xfrm>
          <a:prstGeom prst="rect">
            <a:avLst/>
          </a:prstGeom>
          <a:noFill/>
          <a:ln/>
        </p:spPr>
        <p:txBody>
          <a:bodyPr wrap="none" lIns="0" tIns="0" rIns="0" bIns="0" rtlCol="0" anchor="t"/>
          <a:lstStyle/>
          <a:p>
            <a:pPr algn="l" indent="0" marL="0">
              <a:lnSpc>
                <a:spcPts val="2400"/>
              </a:lnSpc>
              <a:buNone/>
            </a:pPr>
            <a:r>
              <a:rPr lang="en-US" sz="1900" b="1" dirty="0">
                <a:solidFill>
                  <a:srgbClr val="DAD1E6"/>
                </a:solidFill>
                <a:latin typeface="Inconsolata" pitchFamily="34" charset="0"/>
                <a:ea typeface="Inconsolata" pitchFamily="34" charset="-122"/>
                <a:cs typeface="Inconsolata" pitchFamily="34" charset="-120"/>
              </a:rPr>
              <a:t>Confidentiality</a:t>
            </a:r>
            <a:endParaRPr lang="en-US" sz="1900" dirty="0"/>
          </a:p>
        </p:txBody>
      </p:sp>
      <p:sp>
        <p:nvSpPr>
          <p:cNvPr id="6" name="Text 2"/>
          <p:cNvSpPr/>
          <p:nvPr/>
        </p:nvSpPr>
        <p:spPr>
          <a:xfrm>
            <a:off x="1953339" y="2058472"/>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DAD1E6"/>
                </a:solidFill>
                <a:latin typeface="Fira Sans" pitchFamily="34" charset="0"/>
                <a:ea typeface="Fira Sans" pitchFamily="34" charset="-122"/>
                <a:cs typeface="Fira Sans" pitchFamily="34" charset="-120"/>
              </a:rPr>
              <a:t>Cryptography ensures the secrecy of information, protecting it from unauthorized access.</a:t>
            </a:r>
            <a:endParaRPr lang="en-US" sz="1500" dirty="0"/>
          </a:p>
        </p:txBody>
      </p:sp>
      <p:pic>
        <p:nvPicPr>
          <p:cNvPr id="7" name="Image 2" descr="preencoded.png">    </p:cNvPr>
          <p:cNvPicPr>
            <a:picLocks noChangeAspect="1"/>
          </p:cNvPicPr>
          <p:nvPr/>
        </p:nvPicPr>
        <p:blipFill>
          <a:blip r:embed="rId3"/>
          <a:stretch>
            <a:fillRect/>
          </a:stretch>
        </p:blipFill>
        <p:spPr>
          <a:xfrm>
            <a:off x="683657" y="3003709"/>
            <a:ext cx="976670" cy="1562814"/>
          </a:xfrm>
          <a:prstGeom prst="rect">
            <a:avLst/>
          </a:prstGeom>
        </p:spPr>
      </p:pic>
      <p:sp>
        <p:nvSpPr>
          <p:cNvPr id="8" name="Text 3"/>
          <p:cNvSpPr/>
          <p:nvPr/>
        </p:nvSpPr>
        <p:spPr>
          <a:xfrm>
            <a:off x="1953339" y="3198971"/>
            <a:ext cx="2441853" cy="305157"/>
          </a:xfrm>
          <a:prstGeom prst="rect">
            <a:avLst/>
          </a:prstGeom>
          <a:noFill/>
          <a:ln/>
        </p:spPr>
        <p:txBody>
          <a:bodyPr wrap="none" lIns="0" tIns="0" rIns="0" bIns="0" rtlCol="0" anchor="t"/>
          <a:lstStyle/>
          <a:p>
            <a:pPr algn="l" indent="0" marL="0">
              <a:lnSpc>
                <a:spcPts val="2400"/>
              </a:lnSpc>
              <a:buNone/>
            </a:pPr>
            <a:r>
              <a:rPr lang="en-US" sz="1900" b="1" dirty="0">
                <a:solidFill>
                  <a:srgbClr val="DAD1E6"/>
                </a:solidFill>
                <a:latin typeface="Inconsolata" pitchFamily="34" charset="0"/>
                <a:ea typeface="Inconsolata" pitchFamily="34" charset="-122"/>
                <a:cs typeface="Inconsolata" pitchFamily="34" charset="-120"/>
              </a:rPr>
              <a:t>Integrity</a:t>
            </a:r>
            <a:endParaRPr lang="en-US" sz="1900" dirty="0"/>
          </a:p>
        </p:txBody>
      </p:sp>
      <p:sp>
        <p:nvSpPr>
          <p:cNvPr id="9" name="Text 4"/>
          <p:cNvSpPr/>
          <p:nvPr/>
        </p:nvSpPr>
        <p:spPr>
          <a:xfrm>
            <a:off x="1953339" y="3621286"/>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DAD1E6"/>
                </a:solidFill>
                <a:latin typeface="Fira Sans" pitchFamily="34" charset="0"/>
                <a:ea typeface="Fira Sans" pitchFamily="34" charset="-122"/>
                <a:cs typeface="Fira Sans" pitchFamily="34" charset="-120"/>
              </a:rPr>
              <a:t>Cryptography guarantees that data remains unchanged during transmission or storage.</a:t>
            </a:r>
            <a:endParaRPr lang="en-US" sz="1500" dirty="0"/>
          </a:p>
        </p:txBody>
      </p:sp>
      <p:pic>
        <p:nvPicPr>
          <p:cNvPr id="10" name="Image 3" descr="preencoded.png">    </p:cNvPr>
          <p:cNvPicPr>
            <a:picLocks noChangeAspect="1"/>
          </p:cNvPicPr>
          <p:nvPr/>
        </p:nvPicPr>
        <p:blipFill>
          <a:blip r:embed="rId4"/>
          <a:stretch>
            <a:fillRect/>
          </a:stretch>
        </p:blipFill>
        <p:spPr>
          <a:xfrm>
            <a:off x="683657" y="4566523"/>
            <a:ext cx="976670" cy="1562814"/>
          </a:xfrm>
          <a:prstGeom prst="rect">
            <a:avLst/>
          </a:prstGeom>
        </p:spPr>
      </p:pic>
      <p:sp>
        <p:nvSpPr>
          <p:cNvPr id="11" name="Text 5"/>
          <p:cNvSpPr/>
          <p:nvPr/>
        </p:nvSpPr>
        <p:spPr>
          <a:xfrm>
            <a:off x="1953339" y="4761786"/>
            <a:ext cx="2441853" cy="305157"/>
          </a:xfrm>
          <a:prstGeom prst="rect">
            <a:avLst/>
          </a:prstGeom>
          <a:noFill/>
          <a:ln/>
        </p:spPr>
        <p:txBody>
          <a:bodyPr wrap="none" lIns="0" tIns="0" rIns="0" bIns="0" rtlCol="0" anchor="t"/>
          <a:lstStyle/>
          <a:p>
            <a:pPr algn="l" indent="0" marL="0">
              <a:lnSpc>
                <a:spcPts val="2400"/>
              </a:lnSpc>
              <a:buNone/>
            </a:pPr>
            <a:r>
              <a:rPr lang="en-US" sz="1900" b="1" dirty="0">
                <a:solidFill>
                  <a:srgbClr val="DAD1E6"/>
                </a:solidFill>
                <a:latin typeface="Inconsolata" pitchFamily="34" charset="0"/>
                <a:ea typeface="Inconsolata" pitchFamily="34" charset="-122"/>
                <a:cs typeface="Inconsolata" pitchFamily="34" charset="-120"/>
              </a:rPr>
              <a:t>Authentication</a:t>
            </a:r>
            <a:endParaRPr lang="en-US" sz="1900" dirty="0"/>
          </a:p>
        </p:txBody>
      </p:sp>
      <p:sp>
        <p:nvSpPr>
          <p:cNvPr id="12" name="Text 6"/>
          <p:cNvSpPr/>
          <p:nvPr/>
        </p:nvSpPr>
        <p:spPr>
          <a:xfrm>
            <a:off x="1953339" y="5184100"/>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DAD1E6"/>
                </a:solidFill>
                <a:latin typeface="Fira Sans" pitchFamily="34" charset="0"/>
                <a:ea typeface="Fira Sans" pitchFamily="34" charset="-122"/>
                <a:cs typeface="Fira Sans" pitchFamily="34" charset="-120"/>
              </a:rPr>
              <a:t>Cryptography verifies the identity of the sender and receiver, ensuring authenticity.</a:t>
            </a:r>
            <a:endParaRPr lang="en-US" sz="1500" dirty="0"/>
          </a:p>
        </p:txBody>
      </p:sp>
      <p:pic>
        <p:nvPicPr>
          <p:cNvPr id="13" name="Image 4" descr="preencoded.png">    </p:cNvPr>
          <p:cNvPicPr>
            <a:picLocks noChangeAspect="1"/>
          </p:cNvPicPr>
          <p:nvPr/>
        </p:nvPicPr>
        <p:blipFill>
          <a:blip r:embed="rId5"/>
          <a:stretch>
            <a:fillRect/>
          </a:stretch>
        </p:blipFill>
        <p:spPr>
          <a:xfrm>
            <a:off x="683657" y="6129338"/>
            <a:ext cx="976670" cy="1562814"/>
          </a:xfrm>
          <a:prstGeom prst="rect">
            <a:avLst/>
          </a:prstGeom>
        </p:spPr>
      </p:pic>
      <p:sp>
        <p:nvSpPr>
          <p:cNvPr id="14" name="Text 7"/>
          <p:cNvSpPr/>
          <p:nvPr/>
        </p:nvSpPr>
        <p:spPr>
          <a:xfrm>
            <a:off x="1953339" y="6324600"/>
            <a:ext cx="2441853" cy="305157"/>
          </a:xfrm>
          <a:prstGeom prst="rect">
            <a:avLst/>
          </a:prstGeom>
          <a:noFill/>
          <a:ln/>
        </p:spPr>
        <p:txBody>
          <a:bodyPr wrap="none" lIns="0" tIns="0" rIns="0" bIns="0" rtlCol="0" anchor="t"/>
          <a:lstStyle/>
          <a:p>
            <a:pPr algn="l" indent="0" marL="0">
              <a:lnSpc>
                <a:spcPts val="2400"/>
              </a:lnSpc>
              <a:buNone/>
            </a:pPr>
            <a:r>
              <a:rPr lang="en-US" sz="1900" b="1" dirty="0">
                <a:solidFill>
                  <a:srgbClr val="DAD1E6"/>
                </a:solidFill>
                <a:latin typeface="Inconsolata" pitchFamily="34" charset="0"/>
                <a:ea typeface="Inconsolata" pitchFamily="34" charset="-122"/>
                <a:cs typeface="Inconsolata" pitchFamily="34" charset="-120"/>
              </a:rPr>
              <a:t>Non-Repudiation</a:t>
            </a:r>
            <a:endParaRPr lang="en-US" sz="1900" dirty="0"/>
          </a:p>
        </p:txBody>
      </p:sp>
      <p:sp>
        <p:nvSpPr>
          <p:cNvPr id="15" name="Text 8"/>
          <p:cNvSpPr/>
          <p:nvPr/>
        </p:nvSpPr>
        <p:spPr>
          <a:xfrm>
            <a:off x="1953339" y="6746915"/>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DAD1E6"/>
                </a:solidFill>
                <a:latin typeface="Fira Sans" pitchFamily="34" charset="0"/>
                <a:ea typeface="Fira Sans" pitchFamily="34" charset="-122"/>
                <a:cs typeface="Fira Sans" pitchFamily="34" charset="-120"/>
              </a:rPr>
              <a:t>Cryptography prevents the sender from denying their actions, ensuring accountability.</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95682"/>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pitchFamily="34" charset="0"/>
                <a:ea typeface="Inconsolata" pitchFamily="34" charset="-122"/>
                <a:cs typeface="Inconsolata" pitchFamily="34" charset="-120"/>
              </a:rPr>
              <a:t>Feature Scope</a:t>
            </a:r>
            <a:endParaRPr lang="en-US" sz="4450" dirty="0"/>
          </a:p>
        </p:txBody>
      </p:sp>
      <p:pic>
        <p:nvPicPr>
          <p:cNvPr id="4" name="Image 1" descr="preencoded.png">    </p:cNvPr>
          <p:cNvPicPr>
            <a:picLocks noChangeAspect="1"/>
          </p:cNvPicPr>
          <p:nvPr/>
        </p:nvPicPr>
        <p:blipFill>
          <a:blip r:embed="rId2"/>
          <a:stretch>
            <a:fillRect/>
          </a:stretch>
        </p:blipFill>
        <p:spPr>
          <a:xfrm>
            <a:off x="793790" y="1744623"/>
            <a:ext cx="566976" cy="566976"/>
          </a:xfrm>
          <a:prstGeom prst="rect">
            <a:avLst/>
          </a:prstGeom>
        </p:spPr>
      </p:pic>
      <p:sp>
        <p:nvSpPr>
          <p:cNvPr id="5" name="Text 1"/>
          <p:cNvSpPr/>
          <p:nvPr/>
        </p:nvSpPr>
        <p:spPr>
          <a:xfrm>
            <a:off x="793790" y="25384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pitchFamily="34" charset="0"/>
                <a:ea typeface="Inconsolata" pitchFamily="34" charset="-122"/>
                <a:cs typeface="Inconsolata" pitchFamily="34" charset="-120"/>
              </a:rPr>
              <a:t>Data Encryption</a:t>
            </a:r>
            <a:endParaRPr lang="en-US" sz="2200" dirty="0"/>
          </a:p>
        </p:txBody>
      </p:sp>
      <p:sp>
        <p:nvSpPr>
          <p:cNvPr id="6" name="Text 2"/>
          <p:cNvSpPr/>
          <p:nvPr/>
        </p:nvSpPr>
        <p:spPr>
          <a:xfrm>
            <a:off x="793790" y="3028831"/>
            <a:ext cx="3608070"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Protecting sensitive data from unauthorized access using strong encryption algorithms.</a:t>
            </a:r>
            <a:endParaRPr lang="en-US" sz="1750" dirty="0"/>
          </a:p>
        </p:txBody>
      </p:sp>
      <p:pic>
        <p:nvPicPr>
          <p:cNvPr id="7" name="Image 2" descr="preencoded.png">    </p:cNvPr>
          <p:cNvPicPr>
            <a:picLocks noChangeAspect="1"/>
          </p:cNvPicPr>
          <p:nvPr/>
        </p:nvPicPr>
        <p:blipFill>
          <a:blip r:embed="rId3"/>
          <a:stretch>
            <a:fillRect/>
          </a:stretch>
        </p:blipFill>
        <p:spPr>
          <a:xfrm>
            <a:off x="4742021" y="1744623"/>
            <a:ext cx="566976" cy="566976"/>
          </a:xfrm>
          <a:prstGeom prst="rect">
            <a:avLst/>
          </a:prstGeom>
        </p:spPr>
      </p:pic>
      <p:sp>
        <p:nvSpPr>
          <p:cNvPr id="8" name="Text 3"/>
          <p:cNvSpPr/>
          <p:nvPr/>
        </p:nvSpPr>
        <p:spPr>
          <a:xfrm>
            <a:off x="4742021" y="25384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pitchFamily="34" charset="0"/>
                <a:ea typeface="Inconsolata" pitchFamily="34" charset="-122"/>
                <a:cs typeface="Inconsolata" pitchFamily="34" charset="-120"/>
              </a:rPr>
              <a:t>Access Control</a:t>
            </a:r>
            <a:endParaRPr lang="en-US" sz="2200" dirty="0"/>
          </a:p>
        </p:txBody>
      </p:sp>
      <p:sp>
        <p:nvSpPr>
          <p:cNvPr id="9" name="Text 4"/>
          <p:cNvSpPr/>
          <p:nvPr/>
        </p:nvSpPr>
        <p:spPr>
          <a:xfrm>
            <a:off x="4742021" y="3028831"/>
            <a:ext cx="3608189"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Limiting access to specific users or groups based on their roles and permissions.</a:t>
            </a:r>
            <a:endParaRPr lang="en-US" sz="1750" dirty="0"/>
          </a:p>
        </p:txBody>
      </p:sp>
      <p:pic>
        <p:nvPicPr>
          <p:cNvPr id="10" name="Image 3" descr="preencoded.png">    </p:cNvPr>
          <p:cNvPicPr>
            <a:picLocks noChangeAspect="1"/>
          </p:cNvPicPr>
          <p:nvPr/>
        </p:nvPicPr>
        <p:blipFill>
          <a:blip r:embed="rId4"/>
          <a:stretch>
            <a:fillRect/>
          </a:stretch>
        </p:blipFill>
        <p:spPr>
          <a:xfrm>
            <a:off x="793790" y="4797981"/>
            <a:ext cx="566976" cy="566976"/>
          </a:xfrm>
          <a:prstGeom prst="rect">
            <a:avLst/>
          </a:prstGeom>
        </p:spPr>
      </p:pic>
      <p:sp>
        <p:nvSpPr>
          <p:cNvPr id="11" name="Text 5"/>
          <p:cNvSpPr/>
          <p:nvPr/>
        </p:nvSpPr>
        <p:spPr>
          <a:xfrm>
            <a:off x="793790" y="559177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pitchFamily="34" charset="0"/>
                <a:ea typeface="Inconsolata" pitchFamily="34" charset="-122"/>
                <a:cs typeface="Inconsolata" pitchFamily="34" charset="-120"/>
              </a:rPr>
              <a:t>Key Management</a:t>
            </a:r>
            <a:endParaRPr lang="en-US" sz="2200" dirty="0"/>
          </a:p>
        </p:txBody>
      </p:sp>
      <p:sp>
        <p:nvSpPr>
          <p:cNvPr id="12" name="Text 6"/>
          <p:cNvSpPr/>
          <p:nvPr/>
        </p:nvSpPr>
        <p:spPr>
          <a:xfrm>
            <a:off x="793790" y="6082189"/>
            <a:ext cx="3608070" cy="1451610"/>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Securely generating, storing, and managing cryptographic keys to ensure their confidentiality and integrity.</a:t>
            </a:r>
            <a:endParaRPr lang="en-US" sz="1750" dirty="0"/>
          </a:p>
        </p:txBody>
      </p:sp>
      <p:pic>
        <p:nvPicPr>
          <p:cNvPr id="13" name="Image 4" descr="preencoded.png">    </p:cNvPr>
          <p:cNvPicPr>
            <a:picLocks noChangeAspect="1"/>
          </p:cNvPicPr>
          <p:nvPr/>
        </p:nvPicPr>
        <p:blipFill>
          <a:blip r:embed="rId5"/>
          <a:stretch>
            <a:fillRect/>
          </a:stretch>
        </p:blipFill>
        <p:spPr>
          <a:xfrm>
            <a:off x="4742021" y="4797981"/>
            <a:ext cx="566976" cy="566976"/>
          </a:xfrm>
          <a:prstGeom prst="rect">
            <a:avLst/>
          </a:prstGeom>
        </p:spPr>
      </p:pic>
      <p:sp>
        <p:nvSpPr>
          <p:cNvPr id="14" name="Text 7"/>
          <p:cNvSpPr/>
          <p:nvPr/>
        </p:nvSpPr>
        <p:spPr>
          <a:xfrm>
            <a:off x="4742021" y="559177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pitchFamily="34" charset="0"/>
                <a:ea typeface="Inconsolata" pitchFamily="34" charset="-122"/>
                <a:cs typeface="Inconsolata" pitchFamily="34" charset="-120"/>
              </a:rPr>
              <a:t>Authentication</a:t>
            </a:r>
            <a:endParaRPr lang="en-US" sz="2200" dirty="0"/>
          </a:p>
        </p:txBody>
      </p:sp>
      <p:sp>
        <p:nvSpPr>
          <p:cNvPr id="15" name="Text 8"/>
          <p:cNvSpPr/>
          <p:nvPr/>
        </p:nvSpPr>
        <p:spPr>
          <a:xfrm>
            <a:off x="4742021" y="6082189"/>
            <a:ext cx="3608189" cy="1451610"/>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Verifying the identity of users and devices through methods like passwords, multi-factor authentication, and biometrics.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28857"/>
            <a:ext cx="7937659"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pitchFamily="34" charset="0"/>
                <a:ea typeface="Inconsolata" pitchFamily="34" charset="-122"/>
                <a:cs typeface="Inconsolata" pitchFamily="34" charset="-120"/>
              </a:rPr>
              <a:t>Applications of Cryptography</a:t>
            </a:r>
            <a:endParaRPr lang="en-US" sz="4450" dirty="0"/>
          </a:p>
        </p:txBody>
      </p:sp>
      <p:pic>
        <p:nvPicPr>
          <p:cNvPr id="3" name="Image 0" descr="preencoded.png">    </p:cNvPr>
          <p:cNvPicPr>
            <a:picLocks noChangeAspect="1"/>
          </p:cNvPicPr>
          <p:nvPr/>
        </p:nvPicPr>
        <p:blipFill>
          <a:blip r:embed="rId1"/>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pitchFamily="34" charset="0"/>
                <a:ea typeface="Inconsolata" pitchFamily="34" charset="-122"/>
                <a:cs typeface="Inconsolata" pitchFamily="34" charset="-120"/>
              </a:rPr>
              <a:t>Secure Communication</a:t>
            </a:r>
            <a:endParaRPr lang="en-US" sz="2200" dirty="0"/>
          </a:p>
        </p:txBody>
      </p:sp>
      <p:sp>
        <p:nvSpPr>
          <p:cNvPr id="5" name="Text 2"/>
          <p:cNvSpPr/>
          <p:nvPr/>
        </p:nvSpPr>
        <p:spPr>
          <a:xfrm>
            <a:off x="793790" y="5811917"/>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Protecting confidential information exchanged over the internet and other networks.</a:t>
            </a:r>
            <a:endParaRPr lang="en-US" sz="1750" dirty="0"/>
          </a:p>
        </p:txBody>
      </p:sp>
      <p:pic>
        <p:nvPicPr>
          <p:cNvPr id="6" name="Image 1" descr="preencoded.png">    </p:cNvPr>
          <p:cNvPicPr>
            <a:picLocks noChangeAspect="1"/>
          </p:cNvPicPr>
          <p:nvPr/>
        </p:nvPicPr>
        <p:blipFill>
          <a:blip r:embed="rId2"/>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pitchFamily="34" charset="0"/>
                <a:ea typeface="Inconsolata" pitchFamily="34" charset="-122"/>
                <a:cs typeface="Inconsolata" pitchFamily="34" charset="-120"/>
              </a:rPr>
              <a:t>Authentication</a:t>
            </a:r>
            <a:endParaRPr lang="en-US" sz="2200" dirty="0"/>
          </a:p>
        </p:txBody>
      </p:sp>
      <p:sp>
        <p:nvSpPr>
          <p:cNvPr id="8" name="Text 4"/>
          <p:cNvSpPr/>
          <p:nvPr/>
        </p:nvSpPr>
        <p:spPr>
          <a:xfrm>
            <a:off x="5254704" y="5812036"/>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Verifying the identity of users and devices for secure access to online services and resources.</a:t>
            </a:r>
            <a:endParaRPr lang="en-US" sz="1750" dirty="0"/>
          </a:p>
        </p:txBody>
      </p:sp>
      <p:pic>
        <p:nvPicPr>
          <p:cNvPr id="9" name="Image 2" descr="preencoded.png">    </p:cNvPr>
          <p:cNvPicPr>
            <a:picLocks noChangeAspect="1"/>
          </p:cNvPicPr>
          <p:nvPr/>
        </p:nvPicPr>
        <p:blipFill>
          <a:blip r:embed="rId3"/>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pitchFamily="34" charset="0"/>
                <a:ea typeface="Inconsolata" pitchFamily="34" charset="-122"/>
                <a:cs typeface="Inconsolata" pitchFamily="34" charset="-120"/>
              </a:rPr>
              <a:t>Digital Signatures</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Ensuring the authenticity and integrity of digital documents, contracts, and other digital assets.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2024-09-24T04:02:27Z</dcterms:created>
  <dcterms:modified xsi:type="dcterms:W3CDTF">2024-09-24T04:02:27Z</dcterms:modified>
</cp:coreProperties>
</file>